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3"/>
  </p:notesMasterIdLst>
  <p:sldIdLst>
    <p:sldId id="256" r:id="rId2"/>
    <p:sldId id="258" r:id="rId3"/>
    <p:sldId id="271" r:id="rId4"/>
    <p:sldId id="273" r:id="rId5"/>
    <p:sldId id="275" r:id="rId6"/>
    <p:sldId id="276" r:id="rId7"/>
    <p:sldId id="277" r:id="rId8"/>
    <p:sldId id="274" r:id="rId9"/>
    <p:sldId id="278" r:id="rId10"/>
    <p:sldId id="272" r:id="rId11"/>
    <p:sldId id="280" r:id="rId12"/>
    <p:sldId id="281" r:id="rId13"/>
    <p:sldId id="282" r:id="rId14"/>
    <p:sldId id="283" r:id="rId15"/>
    <p:sldId id="284" r:id="rId16"/>
    <p:sldId id="285" r:id="rId17"/>
    <p:sldId id="279" r:id="rId18"/>
    <p:sldId id="287" r:id="rId19"/>
    <p:sldId id="288" r:id="rId20"/>
    <p:sldId id="289" r:id="rId21"/>
    <p:sldId id="290" r:id="rId22"/>
    <p:sldId id="291" r:id="rId23"/>
    <p:sldId id="292" r:id="rId24"/>
    <p:sldId id="294" r:id="rId25"/>
    <p:sldId id="293" r:id="rId26"/>
    <p:sldId id="295" r:id="rId27"/>
    <p:sldId id="308" r:id="rId28"/>
    <p:sldId id="259" r:id="rId29"/>
    <p:sldId id="307" r:id="rId30"/>
    <p:sldId id="260" r:id="rId31"/>
    <p:sldId id="297" r:id="rId32"/>
    <p:sldId id="298" r:id="rId33"/>
    <p:sldId id="299" r:id="rId34"/>
    <p:sldId id="302" r:id="rId35"/>
    <p:sldId id="303" r:id="rId36"/>
    <p:sldId id="304" r:id="rId37"/>
    <p:sldId id="305" r:id="rId38"/>
    <p:sldId id="306" r:id="rId39"/>
    <p:sldId id="301" r:id="rId40"/>
    <p:sldId id="300" r:id="rId41"/>
    <p:sldId id="286" r:id="rId42"/>
    <p:sldId id="268" r:id="rId43"/>
    <p:sldId id="296" r:id="rId44"/>
    <p:sldId id="270" r:id="rId45"/>
    <p:sldId id="261" r:id="rId46"/>
    <p:sldId id="262" r:id="rId47"/>
    <p:sldId id="263" r:id="rId48"/>
    <p:sldId id="264" r:id="rId49"/>
    <p:sldId id="265" r:id="rId50"/>
    <p:sldId id="266" r:id="rId51"/>
    <p:sldId id="257" r:id="rId5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F4D9"/>
    <a:srgbClr val="80E3C2"/>
    <a:srgbClr val="F2A063"/>
    <a:srgbClr val="04365E"/>
    <a:srgbClr val="84C3F4"/>
    <a:srgbClr val="81E6C4"/>
    <a:srgbClr val="038794"/>
    <a:srgbClr val="596CC4"/>
    <a:srgbClr val="4FAAA0"/>
    <a:srgbClr val="5997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FD4443E-F989-4FC4-A0C8-D5A2AF1F390B}" styleName="深色樣式 1 - 輔色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深色樣式 2 - 輔色 5/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FD0F851-EC5A-4D38-B0AD-8093EC10F338}" styleName="淺色樣式 1 - 輔色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04"/>
    <p:restoredTop sz="94363"/>
  </p:normalViewPr>
  <p:slideViewPr>
    <p:cSldViewPr snapToGrid="0" snapToObjects="1">
      <p:cViewPr varScale="1">
        <p:scale>
          <a:sx n="63" d="100"/>
          <a:sy n="63" d="100"/>
        </p:scale>
        <p:origin x="664" y="34"/>
      </p:cViewPr>
      <p:guideLst/>
    </p:cSldViewPr>
  </p:slideViewPr>
  <p:outlineViewPr>
    <p:cViewPr>
      <p:scale>
        <a:sx n="33" d="100"/>
        <a:sy n="33" d="100"/>
      </p:scale>
      <p:origin x="0" y="-15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2BA3E-CD6A-9442-9A51-01DBF74BDDD5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167305-A42A-4149-9431-4F4B0C3B5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166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大家好</a:t>
            </a:r>
            <a:r>
              <a:rPr lang="en-US" altLang="zh-TW" dirty="0"/>
              <a:t>,</a:t>
            </a:r>
            <a:r>
              <a:rPr lang="zh-TW" altLang="en-US" dirty="0"/>
              <a:t>今日想同大家分享下有關利用</a:t>
            </a:r>
            <a:r>
              <a:rPr lang="en-US" altLang="zh-TW" dirty="0"/>
              <a:t>Quantitative</a:t>
            </a:r>
            <a:r>
              <a:rPr lang="zh-TW" altLang="en-US" dirty="0"/>
              <a:t>既</a:t>
            </a:r>
            <a:r>
              <a:rPr lang="en-US" altLang="zh-TW" dirty="0"/>
              <a:t>Model,</a:t>
            </a:r>
            <a:r>
              <a:rPr lang="zh-TW" altLang="en-US" dirty="0"/>
              <a:t>去幫助你進行</a:t>
            </a:r>
            <a:r>
              <a:rPr lang="en-US" altLang="zh-TW" dirty="0"/>
              <a:t>MPF account</a:t>
            </a:r>
            <a:r>
              <a:rPr lang="zh-TW" altLang="en-US" dirty="0"/>
              <a:t>入面既資產分配</a:t>
            </a:r>
            <a:endParaRPr lang="zh-HK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67305-A42A-4149-9431-4F4B0C3B5F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55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咁係呢度想問下大家先啦</a:t>
            </a:r>
            <a:r>
              <a:rPr lang="en-US" altLang="zh-TW" dirty="0"/>
              <a:t>,</a:t>
            </a:r>
            <a:r>
              <a:rPr lang="zh-TW" altLang="en-US" dirty="0"/>
              <a:t>大家對於自己分配</a:t>
            </a:r>
            <a:r>
              <a:rPr lang="en-US" altLang="zh-TW" dirty="0"/>
              <a:t>MPF Account</a:t>
            </a:r>
            <a:r>
              <a:rPr lang="zh-TW" altLang="en-US" dirty="0"/>
              <a:t>入面既資產分配有冇信心呢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知唔知究竟邊隻</a:t>
            </a:r>
            <a:r>
              <a:rPr lang="en-US" altLang="zh-TW" dirty="0"/>
              <a:t>fund</a:t>
            </a:r>
            <a:r>
              <a:rPr lang="zh-TW" altLang="en-US" dirty="0"/>
              <a:t>應該擺幾多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最近有唔少新聞都講緊</a:t>
            </a:r>
            <a:r>
              <a:rPr lang="en-US" altLang="zh-TW" dirty="0"/>
              <a:t>, </a:t>
            </a:r>
            <a:r>
              <a:rPr lang="zh-TW" altLang="en-US" dirty="0"/>
              <a:t>好多人既</a:t>
            </a:r>
            <a:r>
              <a:rPr lang="en-US" altLang="zh-TW" dirty="0"/>
              <a:t>MPF account</a:t>
            </a:r>
            <a:r>
              <a:rPr lang="zh-TW" altLang="en-US" dirty="0"/>
              <a:t>都蝕緊錢</a:t>
            </a:r>
            <a:r>
              <a:rPr lang="en-US" altLang="zh-TW" dirty="0"/>
              <a:t>, </a:t>
            </a:r>
            <a:r>
              <a:rPr lang="zh-TW" altLang="en-US" dirty="0"/>
              <a:t>但</a:t>
            </a:r>
            <a:r>
              <a:rPr lang="en-US" altLang="zh-TW" dirty="0"/>
              <a:t>MPF</a:t>
            </a:r>
            <a:r>
              <a:rPr lang="zh-TW" altLang="en-US" dirty="0"/>
              <a:t>又係強制供款架喎</a:t>
            </a:r>
            <a:r>
              <a:rPr lang="en-US" altLang="zh-TW" dirty="0"/>
              <a:t>, </a:t>
            </a:r>
            <a:r>
              <a:rPr lang="zh-TW" altLang="en-US" dirty="0"/>
              <a:t>到底邊先可以唔令自己個</a:t>
            </a:r>
            <a:r>
              <a:rPr lang="en-US" altLang="zh-TW" dirty="0"/>
              <a:t>MPF account</a:t>
            </a:r>
            <a:r>
              <a:rPr lang="zh-TW" altLang="en-US" dirty="0"/>
              <a:t>越買越少錢</a:t>
            </a:r>
            <a:r>
              <a:rPr lang="en-US" altLang="zh-TW" dirty="0"/>
              <a:t>?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67305-A42A-4149-9431-4F4B0C3B5F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24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如果我同你講</a:t>
            </a:r>
            <a:r>
              <a:rPr lang="en-US" altLang="zh-TW" dirty="0"/>
              <a:t>,</a:t>
            </a:r>
            <a:r>
              <a:rPr lang="zh-TW" altLang="en-US" dirty="0"/>
              <a:t>一個好既</a:t>
            </a:r>
            <a:r>
              <a:rPr lang="en-US" altLang="zh-TW" dirty="0"/>
              <a:t>MPF</a:t>
            </a:r>
            <a:r>
              <a:rPr lang="zh-TW" altLang="en-US" dirty="0"/>
              <a:t>資產配置可以令你個</a:t>
            </a:r>
            <a:r>
              <a:rPr lang="en-US" altLang="zh-TW" dirty="0"/>
              <a:t>account</a:t>
            </a:r>
            <a:r>
              <a:rPr lang="zh-TW" altLang="en-US" dirty="0"/>
              <a:t>唔使負回報不突止</a:t>
            </a:r>
            <a:r>
              <a:rPr lang="en-US" altLang="zh-TW" dirty="0"/>
              <a:t>,</a:t>
            </a:r>
            <a:r>
              <a:rPr lang="zh-TW" altLang="en-US" dirty="0"/>
              <a:t>仲可以跑贏大市</a:t>
            </a:r>
            <a:r>
              <a:rPr lang="en-US" altLang="zh-TW" dirty="0"/>
              <a:t>,</a:t>
            </a:r>
            <a:r>
              <a:rPr lang="zh-TW" altLang="en-US" dirty="0"/>
              <a:t>而個過程係唔需要你有好深既財務能力</a:t>
            </a:r>
            <a:r>
              <a:rPr lang="en-US" altLang="zh-TW" dirty="0"/>
              <a:t>?</a:t>
            </a:r>
            <a:endParaRPr lang="zh-HK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67305-A42A-4149-9431-4F4B0C3B5F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719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HK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67305-A42A-4149-9431-4F4B0C3B5F3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4362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HK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67305-A42A-4149-9431-4F4B0C3B5F3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35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HK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67305-A42A-4149-9431-4F4B0C3B5F3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67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HK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67305-A42A-4149-9431-4F4B0C3B5F3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57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HK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67305-A42A-4149-9431-4F4B0C3B5F3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861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繼續優化個</a:t>
            </a:r>
            <a:r>
              <a:rPr lang="en-US" altLang="zh-TW" dirty="0"/>
              <a:t>model</a:t>
            </a:r>
            <a:r>
              <a:rPr lang="zh-TW" altLang="en-US" dirty="0"/>
              <a:t>令佢有更好的表現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學習更新既數據令佢更加</a:t>
            </a:r>
            <a:r>
              <a:rPr lang="en-US" altLang="zh-TW" dirty="0"/>
              <a:t>update</a:t>
            </a:r>
          </a:p>
          <a:p>
            <a:pPr marL="228600" indent="-228600">
              <a:buAutoNum type="arabicPeriod"/>
            </a:pPr>
            <a:r>
              <a:rPr lang="zh-TW" altLang="en-US" dirty="0"/>
              <a:t>去我地個</a:t>
            </a:r>
            <a:r>
              <a:rPr lang="en-US" altLang="zh-TW" dirty="0"/>
              <a:t>website</a:t>
            </a:r>
            <a:r>
              <a:rPr lang="zh-TW" altLang="en-US" dirty="0"/>
              <a:t>度試用下啦</a:t>
            </a:r>
            <a:endParaRPr lang="zh-HK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67305-A42A-4149-9431-4F4B0C3B5F3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878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82DC5BA7-9C87-D84F-8B90-DAF5F4F470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8962" y="1027192"/>
            <a:ext cx="1877496" cy="1877496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6F39BF61-5DFF-8544-AC43-FA9E5A8ED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/>
          <a:lstStyle>
            <a:lvl1pPr algn="r">
              <a:defRPr b="1" i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79F3B949-B1BF-DB43-A6FC-A159B0A2F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091782"/>
            <a:ext cx="10515600" cy="1325564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9" name="矩形 11">
            <a:extLst>
              <a:ext uri="{FF2B5EF4-FFF2-40B4-BE49-F238E27FC236}">
                <a16:creationId xmlns:a16="http://schemas.microsoft.com/office/drawing/2014/main" id="{6E63965D-C3EB-EC4D-AC93-CD67B01FE922}"/>
              </a:ext>
            </a:extLst>
          </p:cNvPr>
          <p:cNvSpPr/>
          <p:nvPr userDrawn="1"/>
        </p:nvSpPr>
        <p:spPr>
          <a:xfrm>
            <a:off x="10685849" y="5877791"/>
            <a:ext cx="626957" cy="84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90307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6414EE9-7D0A-A240-A2B5-DF3FCB9AB4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2218" y="464161"/>
            <a:ext cx="6547261" cy="795296"/>
          </a:xfrm>
          <a:prstGeom prst="rect">
            <a:avLst/>
          </a:prstGeom>
        </p:spPr>
        <p:txBody>
          <a:bodyPr/>
          <a:lstStyle>
            <a:lvl1pPr algn="l">
              <a:defRPr b="1" i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447501-4A80-EB42-B8EC-BBF06DA51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2219" y="1431984"/>
            <a:ext cx="6547262" cy="468514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1pPr>
            <a:lvl2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2pPr>
            <a:lvl3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3pPr>
            <a:lvl4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4pPr>
            <a:lvl5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760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0">
            <a:extLst>
              <a:ext uri="{FF2B5EF4-FFF2-40B4-BE49-F238E27FC236}">
                <a16:creationId xmlns:a16="http://schemas.microsoft.com/office/drawing/2014/main" id="{977B9AD6-C7FE-CB41-8DED-70B81B09A51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423" y="1724542"/>
            <a:ext cx="1877496" cy="1877496"/>
          </a:xfrm>
          <a:prstGeom prst="rect">
            <a:avLst/>
          </a:prstGeom>
        </p:spPr>
      </p:pic>
      <p:sp>
        <p:nvSpPr>
          <p:cNvPr id="3" name="矩形 11">
            <a:extLst>
              <a:ext uri="{FF2B5EF4-FFF2-40B4-BE49-F238E27FC236}">
                <a16:creationId xmlns:a16="http://schemas.microsoft.com/office/drawing/2014/main" id="{9083E923-0892-E241-9054-CE5E961589E3}"/>
              </a:ext>
            </a:extLst>
          </p:cNvPr>
          <p:cNvSpPr/>
          <p:nvPr userDrawn="1"/>
        </p:nvSpPr>
        <p:spPr>
          <a:xfrm>
            <a:off x="9063693" y="4242228"/>
            <a:ext cx="626957" cy="84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4" name="文字方塊 12">
            <a:extLst>
              <a:ext uri="{FF2B5EF4-FFF2-40B4-BE49-F238E27FC236}">
                <a16:creationId xmlns:a16="http://schemas.microsoft.com/office/drawing/2014/main" id="{1814D857-5EE6-4943-B37E-C215F872066E}"/>
              </a:ext>
            </a:extLst>
          </p:cNvPr>
          <p:cNvSpPr txBox="1"/>
          <p:nvPr userDrawn="1"/>
        </p:nvSpPr>
        <p:spPr>
          <a:xfrm>
            <a:off x="7412051" y="3659909"/>
            <a:ext cx="3930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Everyone Worthy, Everyone Wealthy</a:t>
            </a:r>
            <a:endParaRPr kumimoji="1" lang="zh-TW" altLang="en-US" i="1" dirty="0">
              <a:solidFill>
                <a:schemeClr val="bg1"/>
              </a:solidFill>
              <a:latin typeface="Helvetica Light Oblique" charset="0"/>
              <a:ea typeface="Helvetica Light Oblique" charset="0"/>
              <a:cs typeface="Helvetica Light Obliq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26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6F39BF61-5DFF-8544-AC43-FA9E5A8ED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/>
          <a:lstStyle>
            <a:lvl1pPr algn="r">
              <a:defRPr b="1" i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79F3B949-B1BF-DB43-A6FC-A159B0A2F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091782"/>
            <a:ext cx="10515600" cy="1325564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9" name="矩形 11">
            <a:extLst>
              <a:ext uri="{FF2B5EF4-FFF2-40B4-BE49-F238E27FC236}">
                <a16:creationId xmlns:a16="http://schemas.microsoft.com/office/drawing/2014/main" id="{6E63965D-C3EB-EC4D-AC93-CD67B01FE922}"/>
              </a:ext>
            </a:extLst>
          </p:cNvPr>
          <p:cNvSpPr/>
          <p:nvPr userDrawn="1"/>
        </p:nvSpPr>
        <p:spPr>
          <a:xfrm>
            <a:off x="10685849" y="5877791"/>
            <a:ext cx="626957" cy="84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51406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754" y="326428"/>
            <a:ext cx="10515600" cy="736482"/>
          </a:xfrm>
          <a:prstGeom prst="rect">
            <a:avLst/>
          </a:prstGeom>
        </p:spPr>
        <p:txBody>
          <a:bodyPr/>
          <a:lstStyle>
            <a:lvl1pPr>
              <a:defRPr sz="4000" b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881" y="2054244"/>
            <a:ext cx="10515600" cy="406289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1pPr>
            <a:lvl2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2pPr>
            <a:lvl3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3pPr>
            <a:lvl4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4pPr>
            <a:lvl5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3881" y="6356350"/>
            <a:ext cx="10515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  <a:latin typeface="Oriya Sangam MN" pitchFamily="2" charset="0"/>
                <a:cs typeface="Oriya Sangam MN" pitchFamily="2" charset="0"/>
              </a:defRPr>
            </a:lvl1pPr>
          </a:lstStyle>
          <a:p>
            <a:fld id="{2E4AC5CA-2AE5-2F42-92B6-F536BA35BBBF}" type="datetimeFigureOut">
              <a:rPr lang="en-GB" smtClean="0"/>
              <a:pPr/>
              <a:t>08/12/2020</a:t>
            </a:fld>
            <a:endParaRPr lang="en-GB"/>
          </a:p>
        </p:txBody>
      </p:sp>
      <p:sp>
        <p:nvSpPr>
          <p:cNvPr id="7" name="矩形 9">
            <a:extLst>
              <a:ext uri="{FF2B5EF4-FFF2-40B4-BE49-F238E27FC236}">
                <a16:creationId xmlns:a16="http://schemas.microsoft.com/office/drawing/2014/main" id="{85240392-4F6E-E247-8A59-87E1C6A79A9D}"/>
              </a:ext>
            </a:extLst>
          </p:cNvPr>
          <p:cNvSpPr/>
          <p:nvPr userDrawn="1"/>
        </p:nvSpPr>
        <p:spPr>
          <a:xfrm>
            <a:off x="413881" y="158769"/>
            <a:ext cx="626957" cy="84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620AF42-3514-BF49-A535-F3B23644A8F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330754" y="940093"/>
            <a:ext cx="10515600" cy="5768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26786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754" y="326428"/>
            <a:ext cx="10515600" cy="736482"/>
          </a:xfrm>
          <a:prstGeom prst="rect">
            <a:avLst/>
          </a:prstGeom>
        </p:spPr>
        <p:txBody>
          <a:bodyPr/>
          <a:lstStyle>
            <a:lvl1pPr>
              <a:defRPr sz="4000" b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881" y="2054244"/>
            <a:ext cx="10515600" cy="406289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1pPr>
            <a:lvl2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2pPr>
            <a:lvl3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3pPr>
            <a:lvl4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4pPr>
            <a:lvl5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3881" y="6356350"/>
            <a:ext cx="10515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  <a:latin typeface="Oriya Sangam MN" pitchFamily="2" charset="0"/>
                <a:cs typeface="Oriya Sangam MN" pitchFamily="2" charset="0"/>
              </a:defRPr>
            </a:lvl1pPr>
          </a:lstStyle>
          <a:p>
            <a:fld id="{2E4AC5CA-2AE5-2F42-92B6-F536BA35BBBF}" type="datetimeFigureOut">
              <a:rPr lang="en-GB" smtClean="0"/>
              <a:pPr/>
              <a:t>08/12/2020</a:t>
            </a:fld>
            <a:endParaRPr lang="en-GB"/>
          </a:p>
        </p:txBody>
      </p:sp>
      <p:sp>
        <p:nvSpPr>
          <p:cNvPr id="7" name="矩形 9">
            <a:extLst>
              <a:ext uri="{FF2B5EF4-FFF2-40B4-BE49-F238E27FC236}">
                <a16:creationId xmlns:a16="http://schemas.microsoft.com/office/drawing/2014/main" id="{85240392-4F6E-E247-8A59-87E1C6A79A9D}"/>
              </a:ext>
            </a:extLst>
          </p:cNvPr>
          <p:cNvSpPr/>
          <p:nvPr userDrawn="1"/>
        </p:nvSpPr>
        <p:spPr>
          <a:xfrm>
            <a:off x="413881" y="158769"/>
            <a:ext cx="626957" cy="84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620AF42-3514-BF49-A535-F3B23644A8F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330754" y="940093"/>
            <a:ext cx="10515600" cy="5768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40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4">
            <a:extLst>
              <a:ext uri="{FF2B5EF4-FFF2-40B4-BE49-F238E27FC236}">
                <a16:creationId xmlns:a16="http://schemas.microsoft.com/office/drawing/2014/main" id="{BE14CDCF-F0A9-7247-B5BE-C4A024D170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097609"/>
            <a:ext cx="10515600" cy="662782"/>
          </a:xfrm>
          <a:prstGeom prst="rect">
            <a:avLst/>
          </a:prstGeom>
        </p:spPr>
        <p:txBody>
          <a:bodyPr/>
          <a:lstStyle>
            <a:lvl1pPr algn="ctr">
              <a:defRPr b="0" i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Section Break Title</a:t>
            </a:r>
          </a:p>
        </p:txBody>
      </p:sp>
    </p:spTree>
    <p:extLst>
      <p:ext uri="{BB962C8B-B14F-4D97-AF65-F5344CB8AC3E}">
        <p14:creationId xmlns:p14="http://schemas.microsoft.com/office/powerpoint/2010/main" val="3280774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6414EE9-7D0A-A240-A2B5-DF3FCB9AB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b="0" i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6" name="矩形 4">
            <a:extLst>
              <a:ext uri="{FF2B5EF4-FFF2-40B4-BE49-F238E27FC236}">
                <a16:creationId xmlns:a16="http://schemas.microsoft.com/office/drawing/2014/main" id="{402DE7E7-A2A1-CF40-83DE-86194617C13B}"/>
              </a:ext>
            </a:extLst>
          </p:cNvPr>
          <p:cNvSpPr/>
          <p:nvPr userDrawn="1"/>
        </p:nvSpPr>
        <p:spPr>
          <a:xfrm>
            <a:off x="5782521" y="4091781"/>
            <a:ext cx="626957" cy="84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31329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6414EE9-7D0A-A240-A2B5-DF3FCB9AB4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9343" y="688448"/>
            <a:ext cx="3105510" cy="5419054"/>
          </a:xfrm>
          <a:prstGeom prst="rect">
            <a:avLst/>
          </a:prstGeom>
        </p:spPr>
        <p:txBody>
          <a:bodyPr/>
          <a:lstStyle>
            <a:lvl1pPr algn="r">
              <a:defRPr b="1" i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447501-4A80-EB42-B8EC-BBF06DA51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2219" y="698080"/>
            <a:ext cx="6547262" cy="54190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1pPr>
            <a:lvl2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2pPr>
            <a:lvl3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3pPr>
            <a:lvl4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4pPr>
            <a:lvl5pPr>
              <a:defRPr>
                <a:solidFill>
                  <a:schemeClr val="bg1"/>
                </a:solidFill>
                <a:latin typeface="Oriya Sangam MN" pitchFamily="2" charset="0"/>
                <a:cs typeface="Oriya Sangam MN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095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36C4EEC-0503-BF46-81D8-EC7E2E0B1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754" y="326428"/>
            <a:ext cx="10515600" cy="736482"/>
          </a:xfrm>
          <a:prstGeom prst="rect">
            <a:avLst/>
          </a:prstGeom>
        </p:spPr>
        <p:txBody>
          <a:bodyPr/>
          <a:lstStyle>
            <a:lvl1pPr>
              <a:defRPr sz="4000" b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7" name="矩形 9">
            <a:extLst>
              <a:ext uri="{FF2B5EF4-FFF2-40B4-BE49-F238E27FC236}">
                <a16:creationId xmlns:a16="http://schemas.microsoft.com/office/drawing/2014/main" id="{6A2BAF02-11FF-C14A-8D41-485D6048E22B}"/>
              </a:ext>
            </a:extLst>
          </p:cNvPr>
          <p:cNvSpPr/>
          <p:nvPr userDrawn="1"/>
        </p:nvSpPr>
        <p:spPr>
          <a:xfrm>
            <a:off x="413881" y="158769"/>
            <a:ext cx="626957" cy="84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B2DEF7A-10AA-8443-A8C4-4FE0AFDB51ED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330754" y="940093"/>
            <a:ext cx="10515600" cy="5768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8256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36C4EEC-0503-BF46-81D8-EC7E2E0B1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754" y="326428"/>
            <a:ext cx="10515600" cy="736482"/>
          </a:xfrm>
          <a:prstGeom prst="rect">
            <a:avLst/>
          </a:prstGeom>
        </p:spPr>
        <p:txBody>
          <a:bodyPr/>
          <a:lstStyle>
            <a:lvl1pPr>
              <a:defRPr sz="4000" b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B2DEF7A-10AA-8443-A8C4-4FE0AFDB51ED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330754" y="940093"/>
            <a:ext cx="10515600" cy="5768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826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0954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74" r:id="rId3"/>
    <p:sldLayoutId id="2147483699" r:id="rId4"/>
    <p:sldLayoutId id="2147483685" r:id="rId5"/>
    <p:sldLayoutId id="2147483679" r:id="rId6"/>
    <p:sldLayoutId id="2147483724" r:id="rId7"/>
    <p:sldLayoutId id="2147483726" r:id="rId8"/>
    <p:sldLayoutId id="2147483727" r:id="rId9"/>
    <p:sldLayoutId id="2147483725" r:id="rId10"/>
    <p:sldLayoutId id="214748372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FAF3C-4585-3A49-A7C6-FC5AFBFD6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097" y="2766218"/>
            <a:ext cx="10515601" cy="1495389"/>
          </a:xfrm>
        </p:spPr>
        <p:txBody>
          <a:bodyPr/>
          <a:lstStyle/>
          <a:p>
            <a:pPr algn="ctr"/>
            <a:r>
              <a:rPr lang="en-GB" dirty="0"/>
              <a:t>Quantitative model on </a:t>
            </a:r>
            <a:br>
              <a:rPr lang="en-GB" dirty="0"/>
            </a:br>
            <a:r>
              <a:rPr lang="en-GB" altLang="zh-HK" dirty="0"/>
              <a:t>MPF Assets </a:t>
            </a:r>
            <a:r>
              <a:rPr lang="en-GB" dirty="0"/>
              <a:t>allocation 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1F194-059D-504C-98E6-998B082C6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351840"/>
            <a:ext cx="10515600" cy="1325564"/>
          </a:xfrm>
        </p:spPr>
        <p:txBody>
          <a:bodyPr/>
          <a:lstStyle/>
          <a:p>
            <a:r>
              <a:rPr lang="en-GB" dirty="0"/>
              <a:t>Analyst: Ko Wai Mei</a:t>
            </a:r>
          </a:p>
        </p:txBody>
      </p:sp>
    </p:spTree>
    <p:extLst>
      <p:ext uri="{BB962C8B-B14F-4D97-AF65-F5344CB8AC3E}">
        <p14:creationId xmlns:p14="http://schemas.microsoft.com/office/powerpoint/2010/main" val="944587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CD1F-8703-E84F-AEEA-6564FCBF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FFFF"/>
                </a:solidFill>
              </a:rPr>
              <a:t>Funds allocation System</a:t>
            </a:r>
            <a:br>
              <a:rPr lang="en-US" altLang="zh-HK" dirty="0">
                <a:solidFill>
                  <a:srgbClr val="FFFFFF"/>
                </a:solidFill>
              </a:rPr>
            </a:br>
            <a:endParaRPr lang="en-GB" dirty="0"/>
          </a:p>
        </p:txBody>
      </p:sp>
      <p:sp>
        <p:nvSpPr>
          <p:cNvPr id="23" name="Google Shape;267;p43">
            <a:extLst>
              <a:ext uri="{FF2B5EF4-FFF2-40B4-BE49-F238E27FC236}">
                <a16:creationId xmlns:a16="http://schemas.microsoft.com/office/drawing/2014/main" id="{905A309D-1D97-4245-AB76-6D934D277E21}"/>
              </a:ext>
            </a:extLst>
          </p:cNvPr>
          <p:cNvSpPr txBox="1">
            <a:spLocks/>
          </p:cNvSpPr>
          <p:nvPr/>
        </p:nvSpPr>
        <p:spPr>
          <a:xfrm>
            <a:off x="1655638" y="2333394"/>
            <a:ext cx="2331300" cy="10956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Websites of the MPF schemes/</a:t>
            </a:r>
            <a:endParaRPr lang="en-US" sz="2000" dirty="0">
              <a:solidFill>
                <a:schemeClr val="bg1"/>
              </a:solidFill>
              <a:latin typeface="Oriya Sangam MN"/>
            </a:endParaRP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MPFA</a:t>
            </a:r>
            <a:endParaRPr lang="en-US" sz="2000" dirty="0">
              <a:solidFill>
                <a:schemeClr val="bg1"/>
              </a:solidFill>
              <a:latin typeface="Oriya Sangam MN"/>
            </a:endParaRPr>
          </a:p>
        </p:txBody>
      </p: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36A64E38-92AA-4CCE-A619-7AFBED822A61}"/>
              </a:ext>
            </a:extLst>
          </p:cNvPr>
          <p:cNvGrpSpPr/>
          <p:nvPr/>
        </p:nvGrpSpPr>
        <p:grpSpPr>
          <a:xfrm>
            <a:off x="2361584" y="1368655"/>
            <a:ext cx="919427" cy="919427"/>
            <a:chOff x="3381486" y="1688776"/>
            <a:chExt cx="541200" cy="541200"/>
          </a:xfrm>
        </p:grpSpPr>
        <p:sp>
          <p:nvSpPr>
            <p:cNvPr id="25" name="Google Shape;269;p43">
              <a:extLst>
                <a:ext uri="{FF2B5EF4-FFF2-40B4-BE49-F238E27FC236}">
                  <a16:creationId xmlns:a16="http://schemas.microsoft.com/office/drawing/2014/main" id="{E095F214-792B-49F3-879A-12BB1939867B}"/>
                </a:ext>
              </a:extLst>
            </p:cNvPr>
            <p:cNvSpPr/>
            <p:nvPr/>
          </p:nvSpPr>
          <p:spPr>
            <a:xfrm>
              <a:off x="3381486" y="1688776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2;p43">
              <a:extLst>
                <a:ext uri="{FF2B5EF4-FFF2-40B4-BE49-F238E27FC236}">
                  <a16:creationId xmlns:a16="http://schemas.microsoft.com/office/drawing/2014/main" id="{4161A63C-01EC-4DC8-BD3D-3681F39DFAC7}"/>
                </a:ext>
              </a:extLst>
            </p:cNvPr>
            <p:cNvSpPr/>
            <p:nvPr/>
          </p:nvSpPr>
          <p:spPr>
            <a:xfrm>
              <a:off x="3526411" y="1852949"/>
              <a:ext cx="251340" cy="251360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6427" y="3592"/>
                  </a:moveTo>
                  <a:cubicBezTo>
                    <a:pt x="7939" y="3592"/>
                    <a:pt x="9168" y="4821"/>
                    <a:pt x="9168" y="6365"/>
                  </a:cubicBezTo>
                  <a:cubicBezTo>
                    <a:pt x="9168" y="7846"/>
                    <a:pt x="7908" y="9106"/>
                    <a:pt x="6427" y="9106"/>
                  </a:cubicBezTo>
                  <a:cubicBezTo>
                    <a:pt x="4883" y="9106"/>
                    <a:pt x="3655" y="7877"/>
                    <a:pt x="3655" y="6365"/>
                  </a:cubicBezTo>
                  <a:cubicBezTo>
                    <a:pt x="3655" y="4821"/>
                    <a:pt x="4883" y="3592"/>
                    <a:pt x="6427" y="3592"/>
                  </a:cubicBez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52"/>
                  </a:cubicBezTo>
                  <a:lnTo>
                    <a:pt x="5009" y="1576"/>
                  </a:lnTo>
                  <a:cubicBezTo>
                    <a:pt x="4631" y="1702"/>
                    <a:pt x="4285" y="1828"/>
                    <a:pt x="3970" y="2017"/>
                  </a:cubicBezTo>
                  <a:lnTo>
                    <a:pt x="3466" y="1513"/>
                  </a:lnTo>
                  <a:cubicBezTo>
                    <a:pt x="3308" y="1356"/>
                    <a:pt x="3088" y="1277"/>
                    <a:pt x="2867" y="1277"/>
                  </a:cubicBezTo>
                  <a:cubicBezTo>
                    <a:pt x="2647" y="1277"/>
                    <a:pt x="2426" y="1356"/>
                    <a:pt x="2269" y="1513"/>
                  </a:cubicBezTo>
                  <a:lnTo>
                    <a:pt x="1481" y="2301"/>
                  </a:lnTo>
                  <a:cubicBezTo>
                    <a:pt x="1166" y="2616"/>
                    <a:pt x="1166" y="3151"/>
                    <a:pt x="1481" y="3466"/>
                  </a:cubicBezTo>
                  <a:lnTo>
                    <a:pt x="2017" y="4002"/>
                  </a:lnTo>
                  <a:cubicBezTo>
                    <a:pt x="1796" y="4317"/>
                    <a:pt x="1701" y="4664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7"/>
                    <a:pt x="0" y="5829"/>
                  </a:cubicBezTo>
                  <a:lnTo>
                    <a:pt x="0" y="6932"/>
                  </a:lnTo>
                  <a:cubicBezTo>
                    <a:pt x="0" y="7405"/>
                    <a:pt x="347" y="7783"/>
                    <a:pt x="819" y="7783"/>
                  </a:cubicBezTo>
                  <a:lnTo>
                    <a:pt x="1575" y="7783"/>
                  </a:lnTo>
                  <a:cubicBezTo>
                    <a:pt x="1701" y="8129"/>
                    <a:pt x="1796" y="8476"/>
                    <a:pt x="2017" y="8791"/>
                  </a:cubicBezTo>
                  <a:lnTo>
                    <a:pt x="1481" y="9295"/>
                  </a:lnTo>
                  <a:cubicBezTo>
                    <a:pt x="1166" y="9610"/>
                    <a:pt x="1166" y="10177"/>
                    <a:pt x="1481" y="10492"/>
                  </a:cubicBezTo>
                  <a:lnTo>
                    <a:pt x="2269" y="11280"/>
                  </a:lnTo>
                  <a:cubicBezTo>
                    <a:pt x="2426" y="11437"/>
                    <a:pt x="2647" y="11516"/>
                    <a:pt x="2867" y="11516"/>
                  </a:cubicBezTo>
                  <a:cubicBezTo>
                    <a:pt x="3088" y="11516"/>
                    <a:pt x="3308" y="11437"/>
                    <a:pt x="3466" y="11280"/>
                  </a:cubicBezTo>
                  <a:lnTo>
                    <a:pt x="3970" y="10776"/>
                  </a:lnTo>
                  <a:cubicBezTo>
                    <a:pt x="4285" y="10965"/>
                    <a:pt x="4631" y="11091"/>
                    <a:pt x="5009" y="11185"/>
                  </a:cubicBezTo>
                  <a:lnTo>
                    <a:pt x="5009" y="11941"/>
                  </a:lnTo>
                  <a:cubicBezTo>
                    <a:pt x="5009" y="12414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414"/>
                    <a:pt x="7750" y="11941"/>
                  </a:cubicBezTo>
                  <a:lnTo>
                    <a:pt x="7750" y="11185"/>
                  </a:lnTo>
                  <a:cubicBezTo>
                    <a:pt x="8097" y="11091"/>
                    <a:pt x="8475" y="10965"/>
                    <a:pt x="8790" y="10776"/>
                  </a:cubicBezTo>
                  <a:lnTo>
                    <a:pt x="9294" y="11280"/>
                  </a:lnTo>
                  <a:cubicBezTo>
                    <a:pt x="9452" y="11437"/>
                    <a:pt x="9664" y="11516"/>
                    <a:pt x="9877" y="11516"/>
                  </a:cubicBezTo>
                  <a:cubicBezTo>
                    <a:pt x="10090" y="11516"/>
                    <a:pt x="10302" y="11437"/>
                    <a:pt x="10460" y="11280"/>
                  </a:cubicBezTo>
                  <a:lnTo>
                    <a:pt x="11247" y="10492"/>
                  </a:lnTo>
                  <a:cubicBezTo>
                    <a:pt x="11563" y="10177"/>
                    <a:pt x="11563" y="9610"/>
                    <a:pt x="11247" y="9295"/>
                  </a:cubicBezTo>
                  <a:lnTo>
                    <a:pt x="10743" y="8791"/>
                  </a:lnTo>
                  <a:cubicBezTo>
                    <a:pt x="10932" y="8476"/>
                    <a:pt x="11058" y="8129"/>
                    <a:pt x="11184" y="7783"/>
                  </a:cubicBezTo>
                  <a:lnTo>
                    <a:pt x="11941" y="7783"/>
                  </a:lnTo>
                  <a:cubicBezTo>
                    <a:pt x="12413" y="7783"/>
                    <a:pt x="12760" y="7405"/>
                    <a:pt x="12760" y="6932"/>
                  </a:cubicBezTo>
                  <a:lnTo>
                    <a:pt x="12760" y="5829"/>
                  </a:lnTo>
                  <a:cubicBezTo>
                    <a:pt x="12760" y="5325"/>
                    <a:pt x="12350" y="4979"/>
                    <a:pt x="11941" y="4979"/>
                  </a:cubicBezTo>
                  <a:lnTo>
                    <a:pt x="11184" y="4979"/>
                  </a:lnTo>
                  <a:cubicBezTo>
                    <a:pt x="11058" y="4632"/>
                    <a:pt x="10932" y="4254"/>
                    <a:pt x="10743" y="3939"/>
                  </a:cubicBezTo>
                  <a:lnTo>
                    <a:pt x="11247" y="3435"/>
                  </a:lnTo>
                  <a:cubicBezTo>
                    <a:pt x="11563" y="3120"/>
                    <a:pt x="11563" y="2553"/>
                    <a:pt x="11247" y="2238"/>
                  </a:cubicBezTo>
                  <a:lnTo>
                    <a:pt x="10460" y="1450"/>
                  </a:lnTo>
                  <a:cubicBezTo>
                    <a:pt x="10302" y="1293"/>
                    <a:pt x="10090" y="1214"/>
                    <a:pt x="9877" y="1214"/>
                  </a:cubicBezTo>
                  <a:cubicBezTo>
                    <a:pt x="9664" y="1214"/>
                    <a:pt x="9452" y="1293"/>
                    <a:pt x="9294" y="1450"/>
                  </a:cubicBezTo>
                  <a:lnTo>
                    <a:pt x="8790" y="1986"/>
                  </a:lnTo>
                  <a:cubicBezTo>
                    <a:pt x="8475" y="1765"/>
                    <a:pt x="8097" y="1671"/>
                    <a:pt x="7750" y="1545"/>
                  </a:cubicBezTo>
                  <a:lnTo>
                    <a:pt x="7750" y="852"/>
                  </a:lnTo>
                  <a:cubicBezTo>
                    <a:pt x="7750" y="379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43E5FD8E-F2B0-49AB-9446-C7F93486D6CE}"/>
              </a:ext>
            </a:extLst>
          </p:cNvPr>
          <p:cNvGrpSpPr/>
          <p:nvPr/>
        </p:nvGrpSpPr>
        <p:grpSpPr>
          <a:xfrm>
            <a:off x="4874884" y="1415109"/>
            <a:ext cx="829272" cy="829272"/>
            <a:chOff x="5364742" y="1708610"/>
            <a:chExt cx="541200" cy="541200"/>
          </a:xfrm>
        </p:grpSpPr>
        <p:sp>
          <p:nvSpPr>
            <p:cNvPr id="44" name="Google Shape;270;p43">
              <a:extLst>
                <a:ext uri="{FF2B5EF4-FFF2-40B4-BE49-F238E27FC236}">
                  <a16:creationId xmlns:a16="http://schemas.microsoft.com/office/drawing/2014/main" id="{2EB4AA54-3A39-456C-ABB5-8F62A3418A9A}"/>
                </a:ext>
              </a:extLst>
            </p:cNvPr>
            <p:cNvSpPr/>
            <p:nvPr/>
          </p:nvSpPr>
          <p:spPr>
            <a:xfrm>
              <a:off x="5364742" y="1708610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" name="Google Shape;273;p43">
              <a:extLst>
                <a:ext uri="{FF2B5EF4-FFF2-40B4-BE49-F238E27FC236}">
                  <a16:creationId xmlns:a16="http://schemas.microsoft.com/office/drawing/2014/main" id="{853A10AE-1882-4D89-AC1D-2F959A0ECF0B}"/>
                </a:ext>
              </a:extLst>
            </p:cNvPr>
            <p:cNvGrpSpPr/>
            <p:nvPr/>
          </p:nvGrpSpPr>
          <p:grpSpPr>
            <a:xfrm>
              <a:off x="5483703" y="1834638"/>
              <a:ext cx="250729" cy="249489"/>
              <a:chOff x="-62151950" y="4111775"/>
              <a:chExt cx="318225" cy="316650"/>
            </a:xfrm>
          </p:grpSpPr>
          <p:sp>
            <p:nvSpPr>
              <p:cNvPr id="29" name="Google Shape;274;p43">
                <a:extLst>
                  <a:ext uri="{FF2B5EF4-FFF2-40B4-BE49-F238E27FC236}">
                    <a16:creationId xmlns:a16="http://schemas.microsoft.com/office/drawing/2014/main" id="{1AEFA987-0564-4BE1-9ABE-D747EE62C2FB}"/>
                  </a:ext>
                </a:extLst>
              </p:cNvPr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75;p43">
                <a:extLst>
                  <a:ext uri="{FF2B5EF4-FFF2-40B4-BE49-F238E27FC236}">
                    <a16:creationId xmlns:a16="http://schemas.microsoft.com/office/drawing/2014/main" id="{2469791C-E975-497D-B18F-C7432271D6C5}"/>
                  </a:ext>
                </a:extLst>
              </p:cNvPr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4160" extrusionOk="0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76;p43">
                <a:extLst>
                  <a:ext uri="{FF2B5EF4-FFF2-40B4-BE49-F238E27FC236}">
                    <a16:creationId xmlns:a16="http://schemas.microsoft.com/office/drawing/2014/main" id="{5E5BCC64-E9DD-4932-B31E-E490C3380243}"/>
                  </a:ext>
                </a:extLst>
              </p:cNvPr>
              <p:cNvSpPr/>
              <p:nvPr/>
            </p:nvSpPr>
            <p:spPr>
              <a:xfrm>
                <a:off x="-62033800" y="4111775"/>
                <a:ext cx="82725" cy="275700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11028" extrusionOk="0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77;p43">
                <a:extLst>
                  <a:ext uri="{FF2B5EF4-FFF2-40B4-BE49-F238E27FC236}">
                    <a16:creationId xmlns:a16="http://schemas.microsoft.com/office/drawing/2014/main" id="{2A0EEB93-61FF-4FD3-91D3-F970B954E684}"/>
                  </a:ext>
                </a:extLst>
              </p:cNvPr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7468" extrusionOk="0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83504657-D268-430B-862D-5312603A647C}"/>
              </a:ext>
            </a:extLst>
          </p:cNvPr>
          <p:cNvGrpSpPr/>
          <p:nvPr/>
        </p:nvGrpSpPr>
        <p:grpSpPr>
          <a:xfrm>
            <a:off x="7316374" y="1451367"/>
            <a:ext cx="829271" cy="829271"/>
            <a:chOff x="7440399" y="1708310"/>
            <a:chExt cx="541200" cy="541200"/>
          </a:xfrm>
        </p:grpSpPr>
        <p:sp>
          <p:nvSpPr>
            <p:cNvPr id="26" name="Google Shape;271;p43">
              <a:extLst>
                <a:ext uri="{FF2B5EF4-FFF2-40B4-BE49-F238E27FC236}">
                  <a16:creationId xmlns:a16="http://schemas.microsoft.com/office/drawing/2014/main" id="{32DDDAAF-ADDF-4E4B-A553-CCA2344802C4}"/>
                </a:ext>
              </a:extLst>
            </p:cNvPr>
            <p:cNvSpPr/>
            <p:nvPr/>
          </p:nvSpPr>
          <p:spPr>
            <a:xfrm>
              <a:off x="7440399" y="1708310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278;p43">
              <a:extLst>
                <a:ext uri="{FF2B5EF4-FFF2-40B4-BE49-F238E27FC236}">
                  <a16:creationId xmlns:a16="http://schemas.microsoft.com/office/drawing/2014/main" id="{B0FCCFC2-DF34-4106-B4C3-6EC5F1CC1586}"/>
                </a:ext>
              </a:extLst>
            </p:cNvPr>
            <p:cNvGrpSpPr/>
            <p:nvPr/>
          </p:nvGrpSpPr>
          <p:grpSpPr>
            <a:xfrm>
              <a:off x="7585310" y="1853857"/>
              <a:ext cx="249489" cy="250119"/>
              <a:chOff x="-61784125" y="3377700"/>
              <a:chExt cx="316650" cy="317450"/>
            </a:xfrm>
          </p:grpSpPr>
          <p:sp>
            <p:nvSpPr>
              <p:cNvPr id="34" name="Google Shape;279;p43">
                <a:extLst>
                  <a:ext uri="{FF2B5EF4-FFF2-40B4-BE49-F238E27FC236}">
                    <a16:creationId xmlns:a16="http://schemas.microsoft.com/office/drawing/2014/main" id="{7C76A712-036C-4AE0-B8EB-F9B59C5E2075}"/>
                  </a:ext>
                </a:extLst>
              </p:cNvPr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80;p43">
                <a:extLst>
                  <a:ext uri="{FF2B5EF4-FFF2-40B4-BE49-F238E27FC236}">
                    <a16:creationId xmlns:a16="http://schemas.microsoft.com/office/drawing/2014/main" id="{599BEB7A-6AE5-43D2-A188-83CC56736EC9}"/>
                  </a:ext>
                </a:extLst>
              </p:cNvPr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2474" extrusionOk="0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81;p43">
                <a:extLst>
                  <a:ext uri="{FF2B5EF4-FFF2-40B4-BE49-F238E27FC236}">
                    <a16:creationId xmlns:a16="http://schemas.microsoft.com/office/drawing/2014/main" id="{80BAF19B-6651-4A67-9B43-F9950D7B9F21}"/>
                  </a:ext>
                </a:extLst>
              </p:cNvPr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309" extrusionOk="0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82;p43">
                <a:extLst>
                  <a:ext uri="{FF2B5EF4-FFF2-40B4-BE49-F238E27FC236}">
                    <a16:creationId xmlns:a16="http://schemas.microsoft.com/office/drawing/2014/main" id="{3623403B-3EAC-4071-A865-E16559A92DA9}"/>
                  </a:ext>
                </a:extLst>
              </p:cNvPr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2048" extrusionOk="0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83;p43">
                <a:extLst>
                  <a:ext uri="{FF2B5EF4-FFF2-40B4-BE49-F238E27FC236}">
                    <a16:creationId xmlns:a16="http://schemas.microsoft.com/office/drawing/2014/main" id="{38EBA4E8-282B-4B24-918A-D13BD8026BF5}"/>
                  </a:ext>
                </a:extLst>
              </p:cNvPr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84;p43">
                <a:extLst>
                  <a:ext uri="{FF2B5EF4-FFF2-40B4-BE49-F238E27FC236}">
                    <a16:creationId xmlns:a16="http://schemas.microsoft.com/office/drawing/2014/main" id="{8C051470-2AFB-460F-BC5F-8FCCC28E6AF1}"/>
                  </a:ext>
                </a:extLst>
              </p:cNvPr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85;p43">
                <a:extLst>
                  <a:ext uri="{FF2B5EF4-FFF2-40B4-BE49-F238E27FC236}">
                    <a16:creationId xmlns:a16="http://schemas.microsoft.com/office/drawing/2014/main" id="{B0C32DE4-D17C-4854-889E-E918A83305E8}"/>
                  </a:ext>
                </a:extLst>
              </p:cNvPr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1" name="Google Shape;286;p43">
            <a:extLst>
              <a:ext uri="{FF2B5EF4-FFF2-40B4-BE49-F238E27FC236}">
                <a16:creationId xmlns:a16="http://schemas.microsoft.com/office/drawing/2014/main" id="{DD60F619-7CF5-4E83-B05F-CCB052C7B5BF}"/>
              </a:ext>
            </a:extLst>
          </p:cNvPr>
          <p:cNvCxnSpPr>
            <a:cxnSpLocks/>
            <a:stCxn id="25" idx="6"/>
            <a:endCxn id="44" idx="2"/>
          </p:cNvCxnSpPr>
          <p:nvPr/>
        </p:nvCxnSpPr>
        <p:spPr>
          <a:xfrm>
            <a:off x="3281011" y="1828369"/>
            <a:ext cx="1593873" cy="1376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2" name="Google Shape;287;p43">
            <a:extLst>
              <a:ext uri="{FF2B5EF4-FFF2-40B4-BE49-F238E27FC236}">
                <a16:creationId xmlns:a16="http://schemas.microsoft.com/office/drawing/2014/main" id="{D95CF835-2801-420C-9C3E-5433B3625012}"/>
              </a:ext>
            </a:extLst>
          </p:cNvPr>
          <p:cNvCxnSpPr>
            <a:cxnSpLocks/>
          </p:cNvCxnSpPr>
          <p:nvPr/>
        </p:nvCxnSpPr>
        <p:spPr>
          <a:xfrm>
            <a:off x="5717727" y="1827768"/>
            <a:ext cx="1560600" cy="600"/>
          </a:xfrm>
          <a:prstGeom prst="bentConnector3">
            <a:avLst>
              <a:gd name="adj1" fmla="val 50004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9" name="Google Shape;267;p43">
            <a:extLst>
              <a:ext uri="{FF2B5EF4-FFF2-40B4-BE49-F238E27FC236}">
                <a16:creationId xmlns:a16="http://schemas.microsoft.com/office/drawing/2014/main" id="{3C63FDF0-0C67-4496-9673-95F8D1E593AB}"/>
              </a:ext>
            </a:extLst>
          </p:cNvPr>
          <p:cNvSpPr txBox="1">
            <a:spLocks/>
          </p:cNvSpPr>
          <p:nvPr/>
        </p:nvSpPr>
        <p:spPr>
          <a:xfrm>
            <a:off x="4134030" y="2288082"/>
            <a:ext cx="2331300" cy="10956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Data</a:t>
            </a:r>
          </a:p>
          <a:p>
            <a:pPr algn="ctr"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Oriya Sangam MN"/>
              </a:rPr>
              <a:t>From 2000-12-01</a:t>
            </a:r>
          </a:p>
          <a:p>
            <a:pPr algn="ctr"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Oriya Sangam MN"/>
              </a:rPr>
              <a:t>To</a:t>
            </a:r>
          </a:p>
          <a:p>
            <a:pPr algn="ctr"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Oriya Sangam MN"/>
              </a:rPr>
              <a:t>2020-10-22</a:t>
            </a:r>
          </a:p>
        </p:txBody>
      </p:sp>
      <p:sp>
        <p:nvSpPr>
          <p:cNvPr id="50" name="Google Shape;267;p43">
            <a:extLst>
              <a:ext uri="{FF2B5EF4-FFF2-40B4-BE49-F238E27FC236}">
                <a16:creationId xmlns:a16="http://schemas.microsoft.com/office/drawing/2014/main" id="{9B38003A-29B0-4263-882B-13B7382B9B80}"/>
              </a:ext>
            </a:extLst>
          </p:cNvPr>
          <p:cNvSpPr txBox="1">
            <a:spLocks/>
          </p:cNvSpPr>
          <p:nvPr/>
        </p:nvSpPr>
        <p:spPr>
          <a:xfrm>
            <a:off x="6563429" y="2330826"/>
            <a:ext cx="2331300" cy="10956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Get the monthly return of the data</a:t>
            </a:r>
            <a:endParaRPr lang="en-US" sz="2000" dirty="0">
              <a:solidFill>
                <a:schemeClr val="bg1"/>
              </a:solidFill>
              <a:latin typeface="Oriya Sangam MN"/>
            </a:endParaRPr>
          </a:p>
        </p:txBody>
      </p:sp>
      <p:cxnSp>
        <p:nvCxnSpPr>
          <p:cNvPr id="51" name="Google Shape;317;p44">
            <a:extLst>
              <a:ext uri="{FF2B5EF4-FFF2-40B4-BE49-F238E27FC236}">
                <a16:creationId xmlns:a16="http://schemas.microsoft.com/office/drawing/2014/main" id="{56B0ED4D-A06B-4365-97CD-F99BB344436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364132" y="2718593"/>
            <a:ext cx="2199376" cy="953765"/>
          </a:xfrm>
          <a:prstGeom prst="bentConnector3">
            <a:avLst>
              <a:gd name="adj1" fmla="val 99967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stealth" w="med" len="med"/>
            <a:tailEnd type="none" w="med" len="med"/>
          </a:ln>
        </p:spPr>
      </p:cxnSp>
      <p:grpSp>
        <p:nvGrpSpPr>
          <p:cNvPr id="54" name="群組 53">
            <a:extLst>
              <a:ext uri="{FF2B5EF4-FFF2-40B4-BE49-F238E27FC236}">
                <a16:creationId xmlns:a16="http://schemas.microsoft.com/office/drawing/2014/main" id="{574A9075-70ED-4296-9BF6-1FB416A2F508}"/>
              </a:ext>
            </a:extLst>
          </p:cNvPr>
          <p:cNvGrpSpPr/>
          <p:nvPr/>
        </p:nvGrpSpPr>
        <p:grpSpPr>
          <a:xfrm>
            <a:off x="3563299" y="4295164"/>
            <a:ext cx="847275" cy="847275"/>
            <a:chOff x="1911400" y="1754288"/>
            <a:chExt cx="541200" cy="541200"/>
          </a:xfrm>
        </p:grpSpPr>
        <p:sp>
          <p:nvSpPr>
            <p:cNvPr id="55" name="Google Shape;300;p44">
              <a:extLst>
                <a:ext uri="{FF2B5EF4-FFF2-40B4-BE49-F238E27FC236}">
                  <a16:creationId xmlns:a16="http://schemas.microsoft.com/office/drawing/2014/main" id="{6C6A9E63-D093-4CB1-9ACC-1651C6E043C8}"/>
                </a:ext>
              </a:extLst>
            </p:cNvPr>
            <p:cNvSpPr/>
            <p:nvPr/>
          </p:nvSpPr>
          <p:spPr>
            <a:xfrm>
              <a:off x="1911400" y="1754288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03;p44">
              <a:extLst>
                <a:ext uri="{FF2B5EF4-FFF2-40B4-BE49-F238E27FC236}">
                  <a16:creationId xmlns:a16="http://schemas.microsoft.com/office/drawing/2014/main" id="{249D91C2-37FA-44AC-A87F-A9D5F5E38B8B}"/>
                </a:ext>
              </a:extLst>
            </p:cNvPr>
            <p:cNvSpPr/>
            <p:nvPr/>
          </p:nvSpPr>
          <p:spPr>
            <a:xfrm>
              <a:off x="2056325" y="1899214"/>
              <a:ext cx="251340" cy="251360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6427" y="3592"/>
                  </a:moveTo>
                  <a:cubicBezTo>
                    <a:pt x="7939" y="3592"/>
                    <a:pt x="9168" y="4821"/>
                    <a:pt x="9168" y="6365"/>
                  </a:cubicBezTo>
                  <a:cubicBezTo>
                    <a:pt x="9168" y="7846"/>
                    <a:pt x="7908" y="9106"/>
                    <a:pt x="6427" y="9106"/>
                  </a:cubicBezTo>
                  <a:cubicBezTo>
                    <a:pt x="4883" y="9106"/>
                    <a:pt x="3655" y="7877"/>
                    <a:pt x="3655" y="6365"/>
                  </a:cubicBezTo>
                  <a:cubicBezTo>
                    <a:pt x="3655" y="4821"/>
                    <a:pt x="4883" y="3592"/>
                    <a:pt x="6427" y="3592"/>
                  </a:cubicBez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52"/>
                  </a:cubicBezTo>
                  <a:lnTo>
                    <a:pt x="5009" y="1576"/>
                  </a:lnTo>
                  <a:cubicBezTo>
                    <a:pt x="4631" y="1702"/>
                    <a:pt x="4285" y="1828"/>
                    <a:pt x="3970" y="2017"/>
                  </a:cubicBezTo>
                  <a:lnTo>
                    <a:pt x="3466" y="1513"/>
                  </a:lnTo>
                  <a:cubicBezTo>
                    <a:pt x="3308" y="1356"/>
                    <a:pt x="3088" y="1277"/>
                    <a:pt x="2867" y="1277"/>
                  </a:cubicBezTo>
                  <a:cubicBezTo>
                    <a:pt x="2647" y="1277"/>
                    <a:pt x="2426" y="1356"/>
                    <a:pt x="2269" y="1513"/>
                  </a:cubicBezTo>
                  <a:lnTo>
                    <a:pt x="1481" y="2301"/>
                  </a:lnTo>
                  <a:cubicBezTo>
                    <a:pt x="1166" y="2616"/>
                    <a:pt x="1166" y="3151"/>
                    <a:pt x="1481" y="3466"/>
                  </a:cubicBezTo>
                  <a:lnTo>
                    <a:pt x="2017" y="4002"/>
                  </a:lnTo>
                  <a:cubicBezTo>
                    <a:pt x="1796" y="4317"/>
                    <a:pt x="1701" y="4664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7"/>
                    <a:pt x="0" y="5829"/>
                  </a:cubicBezTo>
                  <a:lnTo>
                    <a:pt x="0" y="6932"/>
                  </a:lnTo>
                  <a:cubicBezTo>
                    <a:pt x="0" y="7405"/>
                    <a:pt x="347" y="7783"/>
                    <a:pt x="819" y="7783"/>
                  </a:cubicBezTo>
                  <a:lnTo>
                    <a:pt x="1575" y="7783"/>
                  </a:lnTo>
                  <a:cubicBezTo>
                    <a:pt x="1701" y="8129"/>
                    <a:pt x="1796" y="8476"/>
                    <a:pt x="2017" y="8791"/>
                  </a:cubicBezTo>
                  <a:lnTo>
                    <a:pt x="1481" y="9295"/>
                  </a:lnTo>
                  <a:cubicBezTo>
                    <a:pt x="1166" y="9610"/>
                    <a:pt x="1166" y="10177"/>
                    <a:pt x="1481" y="10492"/>
                  </a:cubicBezTo>
                  <a:lnTo>
                    <a:pt x="2269" y="11280"/>
                  </a:lnTo>
                  <a:cubicBezTo>
                    <a:pt x="2426" y="11437"/>
                    <a:pt x="2647" y="11516"/>
                    <a:pt x="2867" y="11516"/>
                  </a:cubicBezTo>
                  <a:cubicBezTo>
                    <a:pt x="3088" y="11516"/>
                    <a:pt x="3308" y="11437"/>
                    <a:pt x="3466" y="11280"/>
                  </a:cubicBezTo>
                  <a:lnTo>
                    <a:pt x="3970" y="10776"/>
                  </a:lnTo>
                  <a:cubicBezTo>
                    <a:pt x="4285" y="10965"/>
                    <a:pt x="4631" y="11091"/>
                    <a:pt x="5009" y="11185"/>
                  </a:cubicBezTo>
                  <a:lnTo>
                    <a:pt x="5009" y="11941"/>
                  </a:lnTo>
                  <a:cubicBezTo>
                    <a:pt x="5009" y="12414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414"/>
                    <a:pt x="7750" y="11941"/>
                  </a:cubicBezTo>
                  <a:lnTo>
                    <a:pt x="7750" y="11185"/>
                  </a:lnTo>
                  <a:cubicBezTo>
                    <a:pt x="8097" y="11091"/>
                    <a:pt x="8475" y="10965"/>
                    <a:pt x="8790" y="10776"/>
                  </a:cubicBezTo>
                  <a:lnTo>
                    <a:pt x="9294" y="11280"/>
                  </a:lnTo>
                  <a:cubicBezTo>
                    <a:pt x="9452" y="11437"/>
                    <a:pt x="9664" y="11516"/>
                    <a:pt x="9877" y="11516"/>
                  </a:cubicBezTo>
                  <a:cubicBezTo>
                    <a:pt x="10090" y="11516"/>
                    <a:pt x="10302" y="11437"/>
                    <a:pt x="10460" y="11280"/>
                  </a:cubicBezTo>
                  <a:lnTo>
                    <a:pt x="11247" y="10492"/>
                  </a:lnTo>
                  <a:cubicBezTo>
                    <a:pt x="11563" y="10177"/>
                    <a:pt x="11563" y="9610"/>
                    <a:pt x="11247" y="9295"/>
                  </a:cubicBezTo>
                  <a:lnTo>
                    <a:pt x="10743" y="8791"/>
                  </a:lnTo>
                  <a:cubicBezTo>
                    <a:pt x="10932" y="8476"/>
                    <a:pt x="11058" y="8129"/>
                    <a:pt x="11184" y="7783"/>
                  </a:cubicBezTo>
                  <a:lnTo>
                    <a:pt x="11941" y="7783"/>
                  </a:lnTo>
                  <a:cubicBezTo>
                    <a:pt x="12413" y="7783"/>
                    <a:pt x="12760" y="7405"/>
                    <a:pt x="12760" y="6932"/>
                  </a:cubicBezTo>
                  <a:lnTo>
                    <a:pt x="12760" y="5829"/>
                  </a:lnTo>
                  <a:cubicBezTo>
                    <a:pt x="12760" y="5325"/>
                    <a:pt x="12350" y="4979"/>
                    <a:pt x="11941" y="4979"/>
                  </a:cubicBezTo>
                  <a:lnTo>
                    <a:pt x="11184" y="4979"/>
                  </a:lnTo>
                  <a:cubicBezTo>
                    <a:pt x="11058" y="4632"/>
                    <a:pt x="10932" y="4254"/>
                    <a:pt x="10743" y="3939"/>
                  </a:cubicBezTo>
                  <a:lnTo>
                    <a:pt x="11247" y="3435"/>
                  </a:lnTo>
                  <a:cubicBezTo>
                    <a:pt x="11563" y="3120"/>
                    <a:pt x="11563" y="2553"/>
                    <a:pt x="11247" y="2238"/>
                  </a:cubicBezTo>
                  <a:lnTo>
                    <a:pt x="10460" y="1450"/>
                  </a:lnTo>
                  <a:cubicBezTo>
                    <a:pt x="10302" y="1293"/>
                    <a:pt x="10090" y="1214"/>
                    <a:pt x="9877" y="1214"/>
                  </a:cubicBezTo>
                  <a:cubicBezTo>
                    <a:pt x="9664" y="1214"/>
                    <a:pt x="9452" y="1293"/>
                    <a:pt x="9294" y="1450"/>
                  </a:cubicBezTo>
                  <a:lnTo>
                    <a:pt x="8790" y="1986"/>
                  </a:lnTo>
                  <a:cubicBezTo>
                    <a:pt x="8475" y="1765"/>
                    <a:pt x="8097" y="1671"/>
                    <a:pt x="7750" y="1545"/>
                  </a:cubicBezTo>
                  <a:lnTo>
                    <a:pt x="7750" y="852"/>
                  </a:lnTo>
                  <a:cubicBezTo>
                    <a:pt x="7750" y="379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267;p43">
            <a:extLst>
              <a:ext uri="{FF2B5EF4-FFF2-40B4-BE49-F238E27FC236}">
                <a16:creationId xmlns:a16="http://schemas.microsoft.com/office/drawing/2014/main" id="{0F08462E-2A14-4484-BF45-4B163BE3CFC9}"/>
              </a:ext>
            </a:extLst>
          </p:cNvPr>
          <p:cNvSpPr txBox="1">
            <a:spLocks/>
          </p:cNvSpPr>
          <p:nvPr/>
        </p:nvSpPr>
        <p:spPr>
          <a:xfrm>
            <a:off x="2799124" y="5208173"/>
            <a:ext cx="2331300" cy="10956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Modeling data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From 2000-12-01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to 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2018-09-30</a:t>
            </a:r>
          </a:p>
        </p:txBody>
      </p:sp>
      <p:cxnSp>
        <p:nvCxnSpPr>
          <p:cNvPr id="58" name="Google Shape;318;p44">
            <a:extLst>
              <a:ext uri="{FF2B5EF4-FFF2-40B4-BE49-F238E27FC236}">
                <a16:creationId xmlns:a16="http://schemas.microsoft.com/office/drawing/2014/main" id="{5DB8EEAD-E1A9-4AED-B844-8E748A43969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064709" y="2640741"/>
            <a:ext cx="2266490" cy="1176582"/>
          </a:xfrm>
          <a:prstGeom prst="bentConnector3">
            <a:avLst>
              <a:gd name="adj1" fmla="val -338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63" name="群組 62">
            <a:extLst>
              <a:ext uri="{FF2B5EF4-FFF2-40B4-BE49-F238E27FC236}">
                <a16:creationId xmlns:a16="http://schemas.microsoft.com/office/drawing/2014/main" id="{DC110344-2DE0-4C11-8FE8-D608E11A271B}"/>
              </a:ext>
            </a:extLst>
          </p:cNvPr>
          <p:cNvGrpSpPr/>
          <p:nvPr/>
        </p:nvGrpSpPr>
        <p:grpSpPr>
          <a:xfrm>
            <a:off x="6384760" y="4359454"/>
            <a:ext cx="818034" cy="818034"/>
            <a:chOff x="4301388" y="1754288"/>
            <a:chExt cx="541200" cy="541200"/>
          </a:xfrm>
        </p:grpSpPr>
        <p:sp>
          <p:nvSpPr>
            <p:cNvPr id="64" name="Google Shape;302;p44">
              <a:extLst>
                <a:ext uri="{FF2B5EF4-FFF2-40B4-BE49-F238E27FC236}">
                  <a16:creationId xmlns:a16="http://schemas.microsoft.com/office/drawing/2014/main" id="{DB7FAFDE-EFFB-4B0B-A78F-E79BA351BD8A}"/>
                </a:ext>
              </a:extLst>
            </p:cNvPr>
            <p:cNvSpPr/>
            <p:nvPr/>
          </p:nvSpPr>
          <p:spPr>
            <a:xfrm>
              <a:off x="4301388" y="1754288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309;p44">
              <a:extLst>
                <a:ext uri="{FF2B5EF4-FFF2-40B4-BE49-F238E27FC236}">
                  <a16:creationId xmlns:a16="http://schemas.microsoft.com/office/drawing/2014/main" id="{54C73EF9-1E47-43B5-A9CE-77C59F808CF2}"/>
                </a:ext>
              </a:extLst>
            </p:cNvPr>
            <p:cNvGrpSpPr/>
            <p:nvPr/>
          </p:nvGrpSpPr>
          <p:grpSpPr>
            <a:xfrm>
              <a:off x="4446299" y="1899835"/>
              <a:ext cx="249489" cy="250119"/>
              <a:chOff x="-61784125" y="3377700"/>
              <a:chExt cx="316650" cy="317450"/>
            </a:xfrm>
          </p:grpSpPr>
          <p:sp>
            <p:nvSpPr>
              <p:cNvPr id="66" name="Google Shape;310;p44">
                <a:extLst>
                  <a:ext uri="{FF2B5EF4-FFF2-40B4-BE49-F238E27FC236}">
                    <a16:creationId xmlns:a16="http://schemas.microsoft.com/office/drawing/2014/main" id="{8CF78C4D-D398-47A0-B367-26EAAC39D557}"/>
                  </a:ext>
                </a:extLst>
              </p:cNvPr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311;p44">
                <a:extLst>
                  <a:ext uri="{FF2B5EF4-FFF2-40B4-BE49-F238E27FC236}">
                    <a16:creationId xmlns:a16="http://schemas.microsoft.com/office/drawing/2014/main" id="{1DB58AFE-4FC2-490B-988F-DD2F3741726C}"/>
                  </a:ext>
                </a:extLst>
              </p:cNvPr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2474" extrusionOk="0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312;p44">
                <a:extLst>
                  <a:ext uri="{FF2B5EF4-FFF2-40B4-BE49-F238E27FC236}">
                    <a16:creationId xmlns:a16="http://schemas.microsoft.com/office/drawing/2014/main" id="{B58105B8-755B-4F6B-B66D-7CDF578F36D6}"/>
                  </a:ext>
                </a:extLst>
              </p:cNvPr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309" extrusionOk="0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313;p44">
                <a:extLst>
                  <a:ext uri="{FF2B5EF4-FFF2-40B4-BE49-F238E27FC236}">
                    <a16:creationId xmlns:a16="http://schemas.microsoft.com/office/drawing/2014/main" id="{D361900B-2703-4A6A-82B7-6A98738C7423}"/>
                  </a:ext>
                </a:extLst>
              </p:cNvPr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2048" extrusionOk="0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314;p44">
                <a:extLst>
                  <a:ext uri="{FF2B5EF4-FFF2-40B4-BE49-F238E27FC236}">
                    <a16:creationId xmlns:a16="http://schemas.microsoft.com/office/drawing/2014/main" id="{3251E8C3-B19B-4B67-97A2-61AF1BECE6D6}"/>
                  </a:ext>
                </a:extLst>
              </p:cNvPr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315;p44">
                <a:extLst>
                  <a:ext uri="{FF2B5EF4-FFF2-40B4-BE49-F238E27FC236}">
                    <a16:creationId xmlns:a16="http://schemas.microsoft.com/office/drawing/2014/main" id="{55784EFB-6EC4-4BBD-8478-44B0813D7247}"/>
                  </a:ext>
                </a:extLst>
              </p:cNvPr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316;p44">
                <a:extLst>
                  <a:ext uri="{FF2B5EF4-FFF2-40B4-BE49-F238E27FC236}">
                    <a16:creationId xmlns:a16="http://schemas.microsoft.com/office/drawing/2014/main" id="{ADF90B62-AA35-4E38-8668-910051E04BF3}"/>
                  </a:ext>
                </a:extLst>
              </p:cNvPr>
              <p:cNvSpPr/>
              <p:nvPr/>
            </p:nvSpPr>
            <p:spPr>
              <a:xfrm>
                <a:off x="-61763664" y="3560452"/>
                <a:ext cx="124443" cy="82717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" name="Google Shape;267;p43">
            <a:extLst>
              <a:ext uri="{FF2B5EF4-FFF2-40B4-BE49-F238E27FC236}">
                <a16:creationId xmlns:a16="http://schemas.microsoft.com/office/drawing/2014/main" id="{16741EE5-605C-4E58-9A83-1185131ABFAD}"/>
              </a:ext>
            </a:extLst>
          </p:cNvPr>
          <p:cNvSpPr txBox="1">
            <a:spLocks/>
          </p:cNvSpPr>
          <p:nvPr/>
        </p:nvSpPr>
        <p:spPr>
          <a:xfrm>
            <a:off x="5588554" y="5208172"/>
            <a:ext cx="2331300" cy="10956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Test data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From 2018-10-31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to 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2020-9-30</a:t>
            </a:r>
          </a:p>
        </p:txBody>
      </p:sp>
    </p:spTree>
    <p:extLst>
      <p:ext uri="{BB962C8B-B14F-4D97-AF65-F5344CB8AC3E}">
        <p14:creationId xmlns:p14="http://schemas.microsoft.com/office/powerpoint/2010/main" val="2730646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CD1F-8703-E84F-AEEA-6564FCBF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FFFF"/>
                </a:solidFill>
              </a:rPr>
              <a:t>Funds allocation System</a:t>
            </a:r>
            <a:br>
              <a:rPr lang="en-US" altLang="zh-HK" dirty="0">
                <a:solidFill>
                  <a:srgbClr val="FFFFFF"/>
                </a:solidFill>
              </a:rPr>
            </a:br>
            <a:endParaRPr lang="en-GB" dirty="0"/>
          </a:p>
        </p:txBody>
      </p:sp>
      <p:sp>
        <p:nvSpPr>
          <p:cNvPr id="23" name="Google Shape;267;p43">
            <a:extLst>
              <a:ext uri="{FF2B5EF4-FFF2-40B4-BE49-F238E27FC236}">
                <a16:creationId xmlns:a16="http://schemas.microsoft.com/office/drawing/2014/main" id="{905A309D-1D97-4245-AB76-6D934D277E21}"/>
              </a:ext>
            </a:extLst>
          </p:cNvPr>
          <p:cNvSpPr txBox="1">
            <a:spLocks/>
          </p:cNvSpPr>
          <p:nvPr/>
        </p:nvSpPr>
        <p:spPr>
          <a:xfrm>
            <a:off x="699292" y="2288082"/>
            <a:ext cx="2331300" cy="10956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Modeling data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From 2000-12-01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to 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2018-09-30</a:t>
            </a:r>
          </a:p>
          <a:p>
            <a:pPr algn="ctr">
              <a:spcBef>
                <a:spcPts val="0"/>
              </a:spcBef>
            </a:pPr>
            <a:endParaRPr lang="en-US" altLang="zh-TW" sz="2000" dirty="0">
              <a:solidFill>
                <a:schemeClr val="bg1"/>
              </a:solidFill>
              <a:latin typeface="Oriya Sangam MN"/>
            </a:endParaRPr>
          </a:p>
        </p:txBody>
      </p: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36A64E38-92AA-4CCE-A619-7AFBED822A61}"/>
              </a:ext>
            </a:extLst>
          </p:cNvPr>
          <p:cNvGrpSpPr/>
          <p:nvPr/>
        </p:nvGrpSpPr>
        <p:grpSpPr>
          <a:xfrm>
            <a:off x="1405238" y="1368655"/>
            <a:ext cx="919427" cy="919427"/>
            <a:chOff x="3381486" y="1688776"/>
            <a:chExt cx="541200" cy="541200"/>
          </a:xfrm>
        </p:grpSpPr>
        <p:sp>
          <p:nvSpPr>
            <p:cNvPr id="25" name="Google Shape;269;p43">
              <a:extLst>
                <a:ext uri="{FF2B5EF4-FFF2-40B4-BE49-F238E27FC236}">
                  <a16:creationId xmlns:a16="http://schemas.microsoft.com/office/drawing/2014/main" id="{E095F214-792B-49F3-879A-12BB1939867B}"/>
                </a:ext>
              </a:extLst>
            </p:cNvPr>
            <p:cNvSpPr/>
            <p:nvPr/>
          </p:nvSpPr>
          <p:spPr>
            <a:xfrm>
              <a:off x="3381486" y="1688776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2;p43">
              <a:extLst>
                <a:ext uri="{FF2B5EF4-FFF2-40B4-BE49-F238E27FC236}">
                  <a16:creationId xmlns:a16="http://schemas.microsoft.com/office/drawing/2014/main" id="{4161A63C-01EC-4DC8-BD3D-3681F39DFAC7}"/>
                </a:ext>
              </a:extLst>
            </p:cNvPr>
            <p:cNvSpPr/>
            <p:nvPr/>
          </p:nvSpPr>
          <p:spPr>
            <a:xfrm>
              <a:off x="3526411" y="1852949"/>
              <a:ext cx="251340" cy="251360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6427" y="3592"/>
                  </a:moveTo>
                  <a:cubicBezTo>
                    <a:pt x="7939" y="3592"/>
                    <a:pt x="9168" y="4821"/>
                    <a:pt x="9168" y="6365"/>
                  </a:cubicBezTo>
                  <a:cubicBezTo>
                    <a:pt x="9168" y="7846"/>
                    <a:pt x="7908" y="9106"/>
                    <a:pt x="6427" y="9106"/>
                  </a:cubicBezTo>
                  <a:cubicBezTo>
                    <a:pt x="4883" y="9106"/>
                    <a:pt x="3655" y="7877"/>
                    <a:pt x="3655" y="6365"/>
                  </a:cubicBezTo>
                  <a:cubicBezTo>
                    <a:pt x="3655" y="4821"/>
                    <a:pt x="4883" y="3592"/>
                    <a:pt x="6427" y="3592"/>
                  </a:cubicBez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52"/>
                  </a:cubicBezTo>
                  <a:lnTo>
                    <a:pt x="5009" y="1576"/>
                  </a:lnTo>
                  <a:cubicBezTo>
                    <a:pt x="4631" y="1702"/>
                    <a:pt x="4285" y="1828"/>
                    <a:pt x="3970" y="2017"/>
                  </a:cubicBezTo>
                  <a:lnTo>
                    <a:pt x="3466" y="1513"/>
                  </a:lnTo>
                  <a:cubicBezTo>
                    <a:pt x="3308" y="1356"/>
                    <a:pt x="3088" y="1277"/>
                    <a:pt x="2867" y="1277"/>
                  </a:cubicBezTo>
                  <a:cubicBezTo>
                    <a:pt x="2647" y="1277"/>
                    <a:pt x="2426" y="1356"/>
                    <a:pt x="2269" y="1513"/>
                  </a:cubicBezTo>
                  <a:lnTo>
                    <a:pt x="1481" y="2301"/>
                  </a:lnTo>
                  <a:cubicBezTo>
                    <a:pt x="1166" y="2616"/>
                    <a:pt x="1166" y="3151"/>
                    <a:pt x="1481" y="3466"/>
                  </a:cubicBezTo>
                  <a:lnTo>
                    <a:pt x="2017" y="4002"/>
                  </a:lnTo>
                  <a:cubicBezTo>
                    <a:pt x="1796" y="4317"/>
                    <a:pt x="1701" y="4664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7"/>
                    <a:pt x="0" y="5829"/>
                  </a:cubicBezTo>
                  <a:lnTo>
                    <a:pt x="0" y="6932"/>
                  </a:lnTo>
                  <a:cubicBezTo>
                    <a:pt x="0" y="7405"/>
                    <a:pt x="347" y="7783"/>
                    <a:pt x="819" y="7783"/>
                  </a:cubicBezTo>
                  <a:lnTo>
                    <a:pt x="1575" y="7783"/>
                  </a:lnTo>
                  <a:cubicBezTo>
                    <a:pt x="1701" y="8129"/>
                    <a:pt x="1796" y="8476"/>
                    <a:pt x="2017" y="8791"/>
                  </a:cubicBezTo>
                  <a:lnTo>
                    <a:pt x="1481" y="9295"/>
                  </a:lnTo>
                  <a:cubicBezTo>
                    <a:pt x="1166" y="9610"/>
                    <a:pt x="1166" y="10177"/>
                    <a:pt x="1481" y="10492"/>
                  </a:cubicBezTo>
                  <a:lnTo>
                    <a:pt x="2269" y="11280"/>
                  </a:lnTo>
                  <a:cubicBezTo>
                    <a:pt x="2426" y="11437"/>
                    <a:pt x="2647" y="11516"/>
                    <a:pt x="2867" y="11516"/>
                  </a:cubicBezTo>
                  <a:cubicBezTo>
                    <a:pt x="3088" y="11516"/>
                    <a:pt x="3308" y="11437"/>
                    <a:pt x="3466" y="11280"/>
                  </a:cubicBezTo>
                  <a:lnTo>
                    <a:pt x="3970" y="10776"/>
                  </a:lnTo>
                  <a:cubicBezTo>
                    <a:pt x="4285" y="10965"/>
                    <a:pt x="4631" y="11091"/>
                    <a:pt x="5009" y="11185"/>
                  </a:cubicBezTo>
                  <a:lnTo>
                    <a:pt x="5009" y="11941"/>
                  </a:lnTo>
                  <a:cubicBezTo>
                    <a:pt x="5009" y="12414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414"/>
                    <a:pt x="7750" y="11941"/>
                  </a:cubicBezTo>
                  <a:lnTo>
                    <a:pt x="7750" y="11185"/>
                  </a:lnTo>
                  <a:cubicBezTo>
                    <a:pt x="8097" y="11091"/>
                    <a:pt x="8475" y="10965"/>
                    <a:pt x="8790" y="10776"/>
                  </a:cubicBezTo>
                  <a:lnTo>
                    <a:pt x="9294" y="11280"/>
                  </a:lnTo>
                  <a:cubicBezTo>
                    <a:pt x="9452" y="11437"/>
                    <a:pt x="9664" y="11516"/>
                    <a:pt x="9877" y="11516"/>
                  </a:cubicBezTo>
                  <a:cubicBezTo>
                    <a:pt x="10090" y="11516"/>
                    <a:pt x="10302" y="11437"/>
                    <a:pt x="10460" y="11280"/>
                  </a:cubicBezTo>
                  <a:lnTo>
                    <a:pt x="11247" y="10492"/>
                  </a:lnTo>
                  <a:cubicBezTo>
                    <a:pt x="11563" y="10177"/>
                    <a:pt x="11563" y="9610"/>
                    <a:pt x="11247" y="9295"/>
                  </a:cubicBezTo>
                  <a:lnTo>
                    <a:pt x="10743" y="8791"/>
                  </a:lnTo>
                  <a:cubicBezTo>
                    <a:pt x="10932" y="8476"/>
                    <a:pt x="11058" y="8129"/>
                    <a:pt x="11184" y="7783"/>
                  </a:cubicBezTo>
                  <a:lnTo>
                    <a:pt x="11941" y="7783"/>
                  </a:lnTo>
                  <a:cubicBezTo>
                    <a:pt x="12413" y="7783"/>
                    <a:pt x="12760" y="7405"/>
                    <a:pt x="12760" y="6932"/>
                  </a:cubicBezTo>
                  <a:lnTo>
                    <a:pt x="12760" y="5829"/>
                  </a:lnTo>
                  <a:cubicBezTo>
                    <a:pt x="12760" y="5325"/>
                    <a:pt x="12350" y="4979"/>
                    <a:pt x="11941" y="4979"/>
                  </a:cubicBezTo>
                  <a:lnTo>
                    <a:pt x="11184" y="4979"/>
                  </a:lnTo>
                  <a:cubicBezTo>
                    <a:pt x="11058" y="4632"/>
                    <a:pt x="10932" y="4254"/>
                    <a:pt x="10743" y="3939"/>
                  </a:cubicBezTo>
                  <a:lnTo>
                    <a:pt x="11247" y="3435"/>
                  </a:lnTo>
                  <a:cubicBezTo>
                    <a:pt x="11563" y="3120"/>
                    <a:pt x="11563" y="2553"/>
                    <a:pt x="11247" y="2238"/>
                  </a:cubicBezTo>
                  <a:lnTo>
                    <a:pt x="10460" y="1450"/>
                  </a:lnTo>
                  <a:cubicBezTo>
                    <a:pt x="10302" y="1293"/>
                    <a:pt x="10090" y="1214"/>
                    <a:pt x="9877" y="1214"/>
                  </a:cubicBezTo>
                  <a:cubicBezTo>
                    <a:pt x="9664" y="1214"/>
                    <a:pt x="9452" y="1293"/>
                    <a:pt x="9294" y="1450"/>
                  </a:cubicBezTo>
                  <a:lnTo>
                    <a:pt x="8790" y="1986"/>
                  </a:lnTo>
                  <a:cubicBezTo>
                    <a:pt x="8475" y="1765"/>
                    <a:pt x="8097" y="1671"/>
                    <a:pt x="7750" y="1545"/>
                  </a:cubicBezTo>
                  <a:lnTo>
                    <a:pt x="7750" y="852"/>
                  </a:lnTo>
                  <a:cubicBezTo>
                    <a:pt x="7750" y="379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1" name="Google Shape;286;p43">
            <a:extLst>
              <a:ext uri="{FF2B5EF4-FFF2-40B4-BE49-F238E27FC236}">
                <a16:creationId xmlns:a16="http://schemas.microsoft.com/office/drawing/2014/main" id="{DD60F619-7CF5-4E83-B05F-CCB052C7B5BF}"/>
              </a:ext>
            </a:extLst>
          </p:cNvPr>
          <p:cNvCxnSpPr>
            <a:cxnSpLocks/>
            <a:stCxn id="25" idx="6"/>
          </p:cNvCxnSpPr>
          <p:nvPr/>
        </p:nvCxnSpPr>
        <p:spPr>
          <a:xfrm>
            <a:off x="2324665" y="1828369"/>
            <a:ext cx="1593873" cy="1376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80" name="群組 79">
            <a:extLst>
              <a:ext uri="{FF2B5EF4-FFF2-40B4-BE49-F238E27FC236}">
                <a16:creationId xmlns:a16="http://schemas.microsoft.com/office/drawing/2014/main" id="{1CB2A2C4-964C-40D9-9F60-57470C836AFA}"/>
              </a:ext>
            </a:extLst>
          </p:cNvPr>
          <p:cNvGrpSpPr/>
          <p:nvPr/>
        </p:nvGrpSpPr>
        <p:grpSpPr>
          <a:xfrm>
            <a:off x="3929567" y="1339890"/>
            <a:ext cx="919426" cy="919426"/>
            <a:chOff x="1911400" y="3518388"/>
            <a:chExt cx="541200" cy="541200"/>
          </a:xfrm>
        </p:grpSpPr>
        <p:sp>
          <p:nvSpPr>
            <p:cNvPr id="81" name="Google Shape;324;p44">
              <a:extLst>
                <a:ext uri="{FF2B5EF4-FFF2-40B4-BE49-F238E27FC236}">
                  <a16:creationId xmlns:a16="http://schemas.microsoft.com/office/drawing/2014/main" id="{288B91BB-9208-42C1-A202-09C20E73AD4A}"/>
                </a:ext>
              </a:extLst>
            </p:cNvPr>
            <p:cNvSpPr/>
            <p:nvPr/>
          </p:nvSpPr>
          <p:spPr>
            <a:xfrm>
              <a:off x="1911400" y="3518388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" name="Google Shape;325;p44">
              <a:extLst>
                <a:ext uri="{FF2B5EF4-FFF2-40B4-BE49-F238E27FC236}">
                  <a16:creationId xmlns:a16="http://schemas.microsoft.com/office/drawing/2014/main" id="{68A8F4FE-7C72-4CC7-9D79-73761333343E}"/>
                </a:ext>
              </a:extLst>
            </p:cNvPr>
            <p:cNvGrpSpPr/>
            <p:nvPr/>
          </p:nvGrpSpPr>
          <p:grpSpPr>
            <a:xfrm>
              <a:off x="2005145" y="3589414"/>
              <a:ext cx="354311" cy="355909"/>
              <a:chOff x="-49764975" y="3551225"/>
              <a:chExt cx="299300" cy="300650"/>
            </a:xfrm>
          </p:grpSpPr>
          <p:sp>
            <p:nvSpPr>
              <p:cNvPr id="83" name="Google Shape;326;p44">
                <a:extLst>
                  <a:ext uri="{FF2B5EF4-FFF2-40B4-BE49-F238E27FC236}">
                    <a16:creationId xmlns:a16="http://schemas.microsoft.com/office/drawing/2014/main" id="{EA457681-8B61-4105-B4C1-82888B148082}"/>
                  </a:ext>
                </a:extLst>
              </p:cNvPr>
              <p:cNvSpPr/>
              <p:nvPr/>
            </p:nvSpPr>
            <p:spPr>
              <a:xfrm>
                <a:off x="-49764975" y="3657325"/>
                <a:ext cx="354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40" y="725"/>
                    </a:lnTo>
                    <a:cubicBezTo>
                      <a:pt x="1260" y="725"/>
                      <a:pt x="1418" y="567"/>
                      <a:pt x="1418" y="378"/>
                    </a:cubicBezTo>
                    <a:cubicBezTo>
                      <a:pt x="1386" y="158"/>
                      <a:pt x="1197" y="0"/>
                      <a:pt x="10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327;p44">
                <a:extLst>
                  <a:ext uri="{FF2B5EF4-FFF2-40B4-BE49-F238E27FC236}">
                    <a16:creationId xmlns:a16="http://schemas.microsoft.com/office/drawing/2014/main" id="{E6405173-9F81-45EB-B2B8-283C259BB8E9}"/>
                  </a:ext>
                </a:extLst>
              </p:cNvPr>
              <p:cNvSpPr/>
              <p:nvPr/>
            </p:nvSpPr>
            <p:spPr>
              <a:xfrm>
                <a:off x="-49763400" y="3598250"/>
                <a:ext cx="31525" cy="299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98" extrusionOk="0">
                    <a:moveTo>
                      <a:pt x="390" y="0"/>
                    </a:moveTo>
                    <a:cubicBezTo>
                      <a:pt x="299" y="0"/>
                      <a:pt x="205" y="32"/>
                      <a:pt x="126" y="95"/>
                    </a:cubicBezTo>
                    <a:cubicBezTo>
                      <a:pt x="0" y="221"/>
                      <a:pt x="0" y="441"/>
                      <a:pt x="126" y="599"/>
                    </a:cubicBezTo>
                    <a:lnTo>
                      <a:pt x="630" y="1103"/>
                    </a:lnTo>
                    <a:cubicBezTo>
                      <a:pt x="693" y="1166"/>
                      <a:pt x="780" y="1197"/>
                      <a:pt x="870" y="1197"/>
                    </a:cubicBezTo>
                    <a:cubicBezTo>
                      <a:pt x="961" y="1197"/>
                      <a:pt x="1056" y="1166"/>
                      <a:pt x="1134" y="1103"/>
                    </a:cubicBezTo>
                    <a:cubicBezTo>
                      <a:pt x="1260" y="1008"/>
                      <a:pt x="1260" y="756"/>
                      <a:pt x="1134" y="599"/>
                    </a:cubicBezTo>
                    <a:lnTo>
                      <a:pt x="630" y="95"/>
                    </a:lnTo>
                    <a:cubicBezTo>
                      <a:pt x="567" y="32"/>
                      <a:pt x="481" y="0"/>
                      <a:pt x="3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328;p44">
                <a:extLst>
                  <a:ext uri="{FF2B5EF4-FFF2-40B4-BE49-F238E27FC236}">
                    <a16:creationId xmlns:a16="http://schemas.microsoft.com/office/drawing/2014/main" id="{E9D59A6E-ADE0-481B-A764-93FC6CEEEF2C}"/>
                  </a:ext>
                </a:extLst>
              </p:cNvPr>
              <p:cNvSpPr/>
              <p:nvPr/>
            </p:nvSpPr>
            <p:spPr>
              <a:xfrm>
                <a:off x="-49763400" y="3703975"/>
                <a:ext cx="3152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222" extrusionOk="0">
                    <a:moveTo>
                      <a:pt x="882" y="1"/>
                    </a:moveTo>
                    <a:cubicBezTo>
                      <a:pt x="796" y="1"/>
                      <a:pt x="709" y="40"/>
                      <a:pt x="630" y="119"/>
                    </a:cubicBezTo>
                    <a:lnTo>
                      <a:pt x="126" y="623"/>
                    </a:lnTo>
                    <a:cubicBezTo>
                      <a:pt x="0" y="749"/>
                      <a:pt x="0" y="970"/>
                      <a:pt x="126" y="1127"/>
                    </a:cubicBezTo>
                    <a:cubicBezTo>
                      <a:pt x="189" y="1190"/>
                      <a:pt x="276" y="1222"/>
                      <a:pt x="366" y="1222"/>
                    </a:cubicBezTo>
                    <a:cubicBezTo>
                      <a:pt x="457" y="1222"/>
                      <a:pt x="551" y="1190"/>
                      <a:pt x="630" y="1127"/>
                    </a:cubicBezTo>
                    <a:lnTo>
                      <a:pt x="1134" y="623"/>
                    </a:lnTo>
                    <a:cubicBezTo>
                      <a:pt x="1260" y="497"/>
                      <a:pt x="1260" y="276"/>
                      <a:pt x="1134" y="119"/>
                    </a:cubicBezTo>
                    <a:cubicBezTo>
                      <a:pt x="1056" y="40"/>
                      <a:pt x="969" y="1"/>
                      <a:pt x="8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329;p44">
                <a:extLst>
                  <a:ext uri="{FF2B5EF4-FFF2-40B4-BE49-F238E27FC236}">
                    <a16:creationId xmlns:a16="http://schemas.microsoft.com/office/drawing/2014/main" id="{F06D6B3D-9DA9-46A8-9DFF-323E00E129EF}"/>
                  </a:ext>
                </a:extLst>
              </p:cNvPr>
              <p:cNvSpPr/>
              <p:nvPr/>
            </p:nvSpPr>
            <p:spPr>
              <a:xfrm>
                <a:off x="-49501125" y="3657325"/>
                <a:ext cx="354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71" y="725"/>
                    </a:lnTo>
                    <a:cubicBezTo>
                      <a:pt x="1260" y="725"/>
                      <a:pt x="1418" y="567"/>
                      <a:pt x="1418" y="378"/>
                    </a:cubicBezTo>
                    <a:cubicBezTo>
                      <a:pt x="1418" y="158"/>
                      <a:pt x="1260" y="0"/>
                      <a:pt x="10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330;p44">
                <a:extLst>
                  <a:ext uri="{FF2B5EF4-FFF2-40B4-BE49-F238E27FC236}">
                    <a16:creationId xmlns:a16="http://schemas.microsoft.com/office/drawing/2014/main" id="{C15529AB-3362-4167-9F64-EF0842804193}"/>
                  </a:ext>
                </a:extLst>
              </p:cNvPr>
              <p:cNvSpPr/>
              <p:nvPr/>
            </p:nvSpPr>
            <p:spPr>
              <a:xfrm>
                <a:off x="-49499550" y="3598250"/>
                <a:ext cx="3152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222" extrusionOk="0">
                    <a:moveTo>
                      <a:pt x="906" y="0"/>
                    </a:moveTo>
                    <a:cubicBezTo>
                      <a:pt x="812" y="0"/>
                      <a:pt x="709" y="32"/>
                      <a:pt x="630" y="95"/>
                    </a:cubicBezTo>
                    <a:lnTo>
                      <a:pt x="126" y="599"/>
                    </a:lnTo>
                    <a:cubicBezTo>
                      <a:pt x="0" y="725"/>
                      <a:pt x="0" y="945"/>
                      <a:pt x="126" y="1103"/>
                    </a:cubicBezTo>
                    <a:cubicBezTo>
                      <a:pt x="205" y="1182"/>
                      <a:pt x="292" y="1221"/>
                      <a:pt x="378" y="1221"/>
                    </a:cubicBezTo>
                    <a:cubicBezTo>
                      <a:pt x="465" y="1221"/>
                      <a:pt x="552" y="1182"/>
                      <a:pt x="630" y="1103"/>
                    </a:cubicBezTo>
                    <a:lnTo>
                      <a:pt x="1134" y="599"/>
                    </a:lnTo>
                    <a:cubicBezTo>
                      <a:pt x="1260" y="473"/>
                      <a:pt x="1260" y="252"/>
                      <a:pt x="1134" y="95"/>
                    </a:cubicBezTo>
                    <a:cubicBezTo>
                      <a:pt x="1087" y="32"/>
                      <a:pt x="1001" y="0"/>
                      <a:pt x="9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331;p44">
                <a:extLst>
                  <a:ext uri="{FF2B5EF4-FFF2-40B4-BE49-F238E27FC236}">
                    <a16:creationId xmlns:a16="http://schemas.microsoft.com/office/drawing/2014/main" id="{D970D8F7-9C24-4143-991E-00CFFE65973F}"/>
                  </a:ext>
                </a:extLst>
              </p:cNvPr>
              <p:cNvSpPr/>
              <p:nvPr/>
            </p:nvSpPr>
            <p:spPr>
              <a:xfrm>
                <a:off x="-49499550" y="3704575"/>
                <a:ext cx="31525" cy="299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98" extrusionOk="0">
                    <a:moveTo>
                      <a:pt x="390" y="0"/>
                    </a:moveTo>
                    <a:cubicBezTo>
                      <a:pt x="300" y="0"/>
                      <a:pt x="205" y="32"/>
                      <a:pt x="126" y="95"/>
                    </a:cubicBezTo>
                    <a:cubicBezTo>
                      <a:pt x="0" y="221"/>
                      <a:pt x="0" y="441"/>
                      <a:pt x="126" y="599"/>
                    </a:cubicBezTo>
                    <a:lnTo>
                      <a:pt x="630" y="1103"/>
                    </a:lnTo>
                    <a:cubicBezTo>
                      <a:pt x="693" y="1166"/>
                      <a:pt x="780" y="1198"/>
                      <a:pt x="871" y="1198"/>
                    </a:cubicBezTo>
                    <a:cubicBezTo>
                      <a:pt x="961" y="1198"/>
                      <a:pt x="1056" y="1166"/>
                      <a:pt x="1134" y="1103"/>
                    </a:cubicBezTo>
                    <a:cubicBezTo>
                      <a:pt x="1260" y="1009"/>
                      <a:pt x="1260" y="757"/>
                      <a:pt x="1134" y="599"/>
                    </a:cubicBezTo>
                    <a:lnTo>
                      <a:pt x="630" y="95"/>
                    </a:lnTo>
                    <a:cubicBezTo>
                      <a:pt x="567" y="32"/>
                      <a:pt x="481" y="0"/>
                      <a:pt x="3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332;p44">
                <a:extLst>
                  <a:ext uri="{FF2B5EF4-FFF2-40B4-BE49-F238E27FC236}">
                    <a16:creationId xmlns:a16="http://schemas.microsoft.com/office/drawing/2014/main" id="{5B729715-9F28-4794-A9CC-B46FB054CC5B}"/>
                  </a:ext>
                </a:extLst>
              </p:cNvPr>
              <p:cNvSpPr/>
              <p:nvPr/>
            </p:nvSpPr>
            <p:spPr>
              <a:xfrm>
                <a:off x="-49725600" y="3551225"/>
                <a:ext cx="215050" cy="210875"/>
              </a:xfrm>
              <a:custGeom>
                <a:avLst/>
                <a:gdLst/>
                <a:ahLst/>
                <a:cxnLst/>
                <a:rect l="l" t="t" r="r" b="b"/>
                <a:pathLst>
                  <a:path w="8602" h="8435" extrusionOk="0">
                    <a:moveTo>
                      <a:pt x="4354" y="0"/>
                    </a:moveTo>
                    <a:cubicBezTo>
                      <a:pt x="4070" y="0"/>
                      <a:pt x="3783" y="28"/>
                      <a:pt x="3497" y="86"/>
                    </a:cubicBezTo>
                    <a:cubicBezTo>
                      <a:pt x="1922" y="401"/>
                      <a:pt x="630" y="1724"/>
                      <a:pt x="252" y="3299"/>
                    </a:cubicBezTo>
                    <a:cubicBezTo>
                      <a:pt x="0" y="4654"/>
                      <a:pt x="347" y="6040"/>
                      <a:pt x="1261" y="7017"/>
                    </a:cubicBezTo>
                    <a:cubicBezTo>
                      <a:pt x="1607" y="7395"/>
                      <a:pt x="1828" y="7930"/>
                      <a:pt x="1922" y="8434"/>
                    </a:cubicBezTo>
                    <a:lnTo>
                      <a:pt x="3025" y="8434"/>
                    </a:lnTo>
                    <a:lnTo>
                      <a:pt x="3025" y="5284"/>
                    </a:lnTo>
                    <a:cubicBezTo>
                      <a:pt x="3025" y="5158"/>
                      <a:pt x="4064" y="3141"/>
                      <a:pt x="4127" y="3047"/>
                    </a:cubicBezTo>
                    <a:cubicBezTo>
                      <a:pt x="4190" y="2921"/>
                      <a:pt x="4317" y="2858"/>
                      <a:pt x="4443" y="2858"/>
                    </a:cubicBezTo>
                    <a:cubicBezTo>
                      <a:pt x="4569" y="2858"/>
                      <a:pt x="4695" y="2921"/>
                      <a:pt x="4758" y="3047"/>
                    </a:cubicBezTo>
                    <a:cubicBezTo>
                      <a:pt x="4852" y="3141"/>
                      <a:pt x="5860" y="5158"/>
                      <a:pt x="5860" y="5284"/>
                    </a:cubicBezTo>
                    <a:lnTo>
                      <a:pt x="5860" y="8434"/>
                    </a:lnTo>
                    <a:lnTo>
                      <a:pt x="6963" y="8434"/>
                    </a:lnTo>
                    <a:cubicBezTo>
                      <a:pt x="7057" y="7930"/>
                      <a:pt x="7278" y="7395"/>
                      <a:pt x="7625" y="6985"/>
                    </a:cubicBezTo>
                    <a:cubicBezTo>
                      <a:pt x="8255" y="6260"/>
                      <a:pt x="8601" y="5284"/>
                      <a:pt x="8601" y="4244"/>
                    </a:cubicBezTo>
                    <a:cubicBezTo>
                      <a:pt x="8601" y="2984"/>
                      <a:pt x="8066" y="1787"/>
                      <a:pt x="7026" y="936"/>
                    </a:cubicBezTo>
                    <a:cubicBezTo>
                      <a:pt x="6270" y="327"/>
                      <a:pt x="5327" y="0"/>
                      <a:pt x="43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333;p44">
                <a:extLst>
                  <a:ext uri="{FF2B5EF4-FFF2-40B4-BE49-F238E27FC236}">
                    <a16:creationId xmlns:a16="http://schemas.microsoft.com/office/drawing/2014/main" id="{5744F557-135E-4500-8126-F18E8FB17946}"/>
                  </a:ext>
                </a:extLst>
              </p:cNvPr>
              <p:cNvSpPr/>
              <p:nvPr/>
            </p:nvSpPr>
            <p:spPr>
              <a:xfrm>
                <a:off x="-49633450" y="3697475"/>
                <a:ext cx="35475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2616" extrusionOk="0">
                    <a:moveTo>
                      <a:pt x="0" y="1"/>
                    </a:moveTo>
                    <a:lnTo>
                      <a:pt x="0" y="2616"/>
                    </a:lnTo>
                    <a:lnTo>
                      <a:pt x="1418" y="2616"/>
                    </a:lnTo>
                    <a:lnTo>
                      <a:pt x="1418" y="1"/>
                    </a:lnTo>
                    <a:cubicBezTo>
                      <a:pt x="1198" y="95"/>
                      <a:pt x="946" y="127"/>
                      <a:pt x="725" y="127"/>
                    </a:cubicBezTo>
                    <a:cubicBezTo>
                      <a:pt x="473" y="127"/>
                      <a:pt x="252" y="95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334;p44">
                <a:extLst>
                  <a:ext uri="{FF2B5EF4-FFF2-40B4-BE49-F238E27FC236}">
                    <a16:creationId xmlns:a16="http://schemas.microsoft.com/office/drawing/2014/main" id="{1BB9E809-2F30-44AA-A7C1-7206A51D5D7D}"/>
                  </a:ext>
                </a:extLst>
              </p:cNvPr>
              <p:cNvSpPr/>
              <p:nvPr/>
            </p:nvSpPr>
            <p:spPr>
              <a:xfrm>
                <a:off x="-49676775" y="3780975"/>
                <a:ext cx="12367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1387" extrusionOk="0">
                    <a:moveTo>
                      <a:pt x="1" y="0"/>
                    </a:moveTo>
                    <a:lnTo>
                      <a:pt x="1" y="347"/>
                    </a:lnTo>
                    <a:cubicBezTo>
                      <a:pt x="1" y="946"/>
                      <a:pt x="473" y="1387"/>
                      <a:pt x="1072" y="1387"/>
                    </a:cubicBezTo>
                    <a:lnTo>
                      <a:pt x="3876" y="1387"/>
                    </a:lnTo>
                    <a:cubicBezTo>
                      <a:pt x="4474" y="1387"/>
                      <a:pt x="4947" y="946"/>
                      <a:pt x="4947" y="347"/>
                    </a:cubicBezTo>
                    <a:lnTo>
                      <a:pt x="494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335;p44">
                <a:extLst>
                  <a:ext uri="{FF2B5EF4-FFF2-40B4-BE49-F238E27FC236}">
                    <a16:creationId xmlns:a16="http://schemas.microsoft.com/office/drawing/2014/main" id="{5F861009-F51B-4B51-AB0A-490E1342CF53}"/>
                  </a:ext>
                </a:extLst>
              </p:cNvPr>
              <p:cNvSpPr/>
              <p:nvPr/>
            </p:nvSpPr>
            <p:spPr>
              <a:xfrm>
                <a:off x="-49630300" y="3651800"/>
                <a:ext cx="29150" cy="313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253" extrusionOk="0">
                    <a:moveTo>
                      <a:pt x="599" y="1"/>
                    </a:moveTo>
                    <a:lnTo>
                      <a:pt x="0" y="1135"/>
                    </a:lnTo>
                    <a:cubicBezTo>
                      <a:pt x="189" y="1214"/>
                      <a:pt x="386" y="1253"/>
                      <a:pt x="583" y="1253"/>
                    </a:cubicBezTo>
                    <a:cubicBezTo>
                      <a:pt x="780" y="1253"/>
                      <a:pt x="977" y="1214"/>
                      <a:pt x="1166" y="1135"/>
                    </a:cubicBezTo>
                    <a:lnTo>
                      <a:pt x="59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336;p44">
                <a:extLst>
                  <a:ext uri="{FF2B5EF4-FFF2-40B4-BE49-F238E27FC236}">
                    <a16:creationId xmlns:a16="http://schemas.microsoft.com/office/drawing/2014/main" id="{038AB1AA-DD1D-4397-91F5-7A70930D4C47}"/>
                  </a:ext>
                </a:extLst>
              </p:cNvPr>
              <p:cNvSpPr/>
              <p:nvPr/>
            </p:nvSpPr>
            <p:spPr>
              <a:xfrm>
                <a:off x="-49657875" y="3833750"/>
                <a:ext cx="851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725" extrusionOk="0">
                    <a:moveTo>
                      <a:pt x="1" y="0"/>
                    </a:moveTo>
                    <a:cubicBezTo>
                      <a:pt x="158" y="410"/>
                      <a:pt x="536" y="725"/>
                      <a:pt x="977" y="725"/>
                    </a:cubicBezTo>
                    <a:lnTo>
                      <a:pt x="2395" y="725"/>
                    </a:lnTo>
                    <a:cubicBezTo>
                      <a:pt x="2868" y="725"/>
                      <a:pt x="3246" y="410"/>
                      <a:pt x="340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4" name="Google Shape;286;p43">
            <a:extLst>
              <a:ext uri="{FF2B5EF4-FFF2-40B4-BE49-F238E27FC236}">
                <a16:creationId xmlns:a16="http://schemas.microsoft.com/office/drawing/2014/main" id="{E0CC8D79-D2A6-43E2-974E-F01A02CA0E90}"/>
              </a:ext>
            </a:extLst>
          </p:cNvPr>
          <p:cNvCxnSpPr>
            <a:cxnSpLocks/>
          </p:cNvCxnSpPr>
          <p:nvPr/>
        </p:nvCxnSpPr>
        <p:spPr>
          <a:xfrm>
            <a:off x="4860022" y="1841606"/>
            <a:ext cx="1593873" cy="1376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3" name="群組 2">
            <a:extLst>
              <a:ext uri="{FF2B5EF4-FFF2-40B4-BE49-F238E27FC236}">
                <a16:creationId xmlns:a16="http://schemas.microsoft.com/office/drawing/2014/main" id="{AE0E73EA-FC02-4465-9CE9-5BBC51C41BCA}"/>
              </a:ext>
            </a:extLst>
          </p:cNvPr>
          <p:cNvGrpSpPr/>
          <p:nvPr/>
        </p:nvGrpSpPr>
        <p:grpSpPr>
          <a:xfrm>
            <a:off x="6453894" y="1390222"/>
            <a:ext cx="919425" cy="774343"/>
            <a:chOff x="4124424" y="3518400"/>
            <a:chExt cx="642600" cy="541200"/>
          </a:xfrm>
        </p:grpSpPr>
        <p:sp>
          <p:nvSpPr>
            <p:cNvPr id="95" name="Google Shape;340;p44">
              <a:extLst>
                <a:ext uri="{FF2B5EF4-FFF2-40B4-BE49-F238E27FC236}">
                  <a16:creationId xmlns:a16="http://schemas.microsoft.com/office/drawing/2014/main" id="{1B34F6EA-5FA7-4ECD-9922-88E98AEF8D81}"/>
                </a:ext>
              </a:extLst>
            </p:cNvPr>
            <p:cNvSpPr/>
            <p:nvPr/>
          </p:nvSpPr>
          <p:spPr>
            <a:xfrm>
              <a:off x="4124424" y="3518400"/>
              <a:ext cx="6426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96" name="Google Shape;341;p44">
              <a:extLst>
                <a:ext uri="{FF2B5EF4-FFF2-40B4-BE49-F238E27FC236}">
                  <a16:creationId xmlns:a16="http://schemas.microsoft.com/office/drawing/2014/main" id="{1CACDABC-C9A3-4AA8-9603-90578BC84172}"/>
                </a:ext>
              </a:extLst>
            </p:cNvPr>
            <p:cNvGrpSpPr/>
            <p:nvPr/>
          </p:nvGrpSpPr>
          <p:grpSpPr>
            <a:xfrm>
              <a:off x="4267629" y="3611167"/>
              <a:ext cx="356176" cy="355051"/>
              <a:chOff x="-47524975" y="3569100"/>
              <a:chExt cx="300875" cy="299925"/>
            </a:xfrm>
          </p:grpSpPr>
          <p:sp>
            <p:nvSpPr>
              <p:cNvPr id="97" name="Google Shape;342;p44">
                <a:extLst>
                  <a:ext uri="{FF2B5EF4-FFF2-40B4-BE49-F238E27FC236}">
                    <a16:creationId xmlns:a16="http://schemas.microsoft.com/office/drawing/2014/main" id="{5AAE6518-E2A4-4587-9261-5D4D4BD78D35}"/>
                  </a:ext>
                </a:extLst>
              </p:cNvPr>
              <p:cNvSpPr/>
              <p:nvPr/>
            </p:nvSpPr>
            <p:spPr>
              <a:xfrm>
                <a:off x="-47524975" y="3755775"/>
                <a:ext cx="11500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4600" h="4530" extrusionOk="0">
                    <a:moveTo>
                      <a:pt x="3088" y="0"/>
                    </a:moveTo>
                    <a:lnTo>
                      <a:pt x="378" y="2741"/>
                    </a:lnTo>
                    <a:cubicBezTo>
                      <a:pt x="0" y="3119"/>
                      <a:pt x="0" y="3781"/>
                      <a:pt x="378" y="4222"/>
                    </a:cubicBezTo>
                    <a:cubicBezTo>
                      <a:pt x="583" y="4427"/>
                      <a:pt x="851" y="4529"/>
                      <a:pt x="1123" y="4529"/>
                    </a:cubicBezTo>
                    <a:cubicBezTo>
                      <a:pt x="1394" y="4529"/>
                      <a:pt x="1670" y="4427"/>
                      <a:pt x="1890" y="4222"/>
                    </a:cubicBezTo>
                    <a:lnTo>
                      <a:pt x="4600" y="1512"/>
                    </a:lnTo>
                    <a:cubicBezTo>
                      <a:pt x="4001" y="1103"/>
                      <a:pt x="3497" y="599"/>
                      <a:pt x="30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343;p44">
                <a:extLst>
                  <a:ext uri="{FF2B5EF4-FFF2-40B4-BE49-F238E27FC236}">
                    <a16:creationId xmlns:a16="http://schemas.microsoft.com/office/drawing/2014/main" id="{C44A31C9-641C-4496-B86F-407BD7B64333}"/>
                  </a:ext>
                </a:extLst>
              </p:cNvPr>
              <p:cNvSpPr/>
              <p:nvPr/>
            </p:nvSpPr>
            <p:spPr>
              <a:xfrm>
                <a:off x="-47346200" y="3674650"/>
                <a:ext cx="157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631" extrusionOk="0">
                    <a:moveTo>
                      <a:pt x="1" y="0"/>
                    </a:moveTo>
                    <a:lnTo>
                      <a:pt x="1" y="630"/>
                    </a:lnTo>
                    <a:cubicBezTo>
                      <a:pt x="284" y="536"/>
                      <a:pt x="505" y="315"/>
                      <a:pt x="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344;p44">
                <a:extLst>
                  <a:ext uri="{FF2B5EF4-FFF2-40B4-BE49-F238E27FC236}">
                    <a16:creationId xmlns:a16="http://schemas.microsoft.com/office/drawing/2014/main" id="{AC74815E-4592-4175-B98D-CDC89316A8EC}"/>
                  </a:ext>
                </a:extLst>
              </p:cNvPr>
              <p:cNvSpPr/>
              <p:nvPr/>
            </p:nvSpPr>
            <p:spPr>
              <a:xfrm>
                <a:off x="-47382425" y="3640000"/>
                <a:ext cx="5122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048" extrusionOk="0">
                    <a:moveTo>
                      <a:pt x="1040" y="0"/>
                    </a:moveTo>
                    <a:cubicBezTo>
                      <a:pt x="473" y="0"/>
                      <a:pt x="1" y="473"/>
                      <a:pt x="1" y="1071"/>
                    </a:cubicBezTo>
                    <a:cubicBezTo>
                      <a:pt x="1" y="1512"/>
                      <a:pt x="253" y="1890"/>
                      <a:pt x="694" y="2048"/>
                    </a:cubicBezTo>
                    <a:lnTo>
                      <a:pt x="694" y="1071"/>
                    </a:lnTo>
                    <a:cubicBezTo>
                      <a:pt x="694" y="851"/>
                      <a:pt x="851" y="693"/>
                      <a:pt x="1040" y="693"/>
                    </a:cubicBezTo>
                    <a:lnTo>
                      <a:pt x="2048" y="693"/>
                    </a:lnTo>
                    <a:cubicBezTo>
                      <a:pt x="1922" y="284"/>
                      <a:pt x="1513" y="0"/>
                      <a:pt x="10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345;p44">
                <a:extLst>
                  <a:ext uri="{FF2B5EF4-FFF2-40B4-BE49-F238E27FC236}">
                    <a16:creationId xmlns:a16="http://schemas.microsoft.com/office/drawing/2014/main" id="{9DDD8147-69D3-4B61-961E-E64412C4D8FB}"/>
                  </a:ext>
                </a:extLst>
              </p:cNvPr>
              <p:cNvSpPr/>
              <p:nvPr/>
            </p:nvSpPr>
            <p:spPr>
              <a:xfrm>
                <a:off x="-47346975" y="3674650"/>
                <a:ext cx="528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2" extrusionOk="0">
                    <a:moveTo>
                      <a:pt x="1355" y="0"/>
                    </a:moveTo>
                    <a:cubicBezTo>
                      <a:pt x="1261" y="693"/>
                      <a:pt x="693" y="1260"/>
                      <a:pt x="0" y="1355"/>
                    </a:cubicBezTo>
                    <a:lnTo>
                      <a:pt x="0" y="2111"/>
                    </a:lnTo>
                    <a:lnTo>
                      <a:pt x="2111" y="2111"/>
                    </a:lnTo>
                    <a:lnTo>
                      <a:pt x="211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346;p44">
                <a:extLst>
                  <a:ext uri="{FF2B5EF4-FFF2-40B4-BE49-F238E27FC236}">
                    <a16:creationId xmlns:a16="http://schemas.microsoft.com/office/drawing/2014/main" id="{80B56E9C-74C5-48FB-AD1A-358BE8B313EC}"/>
                  </a:ext>
                </a:extLst>
              </p:cNvPr>
              <p:cNvSpPr/>
              <p:nvPr/>
            </p:nvSpPr>
            <p:spPr>
              <a:xfrm>
                <a:off x="-47452525" y="3569100"/>
                <a:ext cx="228425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9137" extrusionOk="0">
                    <a:moveTo>
                      <a:pt x="3907" y="2080"/>
                    </a:moveTo>
                    <a:cubicBezTo>
                      <a:pt x="4758" y="2080"/>
                      <a:pt x="5483" y="2679"/>
                      <a:pt x="5640" y="3498"/>
                    </a:cubicBezTo>
                    <a:lnTo>
                      <a:pt x="6743" y="3498"/>
                    </a:lnTo>
                    <a:cubicBezTo>
                      <a:pt x="6932" y="3498"/>
                      <a:pt x="7089" y="3655"/>
                      <a:pt x="7089" y="3844"/>
                    </a:cubicBezTo>
                    <a:lnTo>
                      <a:pt x="7089" y="6680"/>
                    </a:lnTo>
                    <a:lnTo>
                      <a:pt x="7058" y="6680"/>
                    </a:lnTo>
                    <a:cubicBezTo>
                      <a:pt x="7058" y="6900"/>
                      <a:pt x="6900" y="7058"/>
                      <a:pt x="6680" y="7058"/>
                    </a:cubicBezTo>
                    <a:lnTo>
                      <a:pt x="3907" y="7058"/>
                    </a:lnTo>
                    <a:cubicBezTo>
                      <a:pt x="3687" y="7058"/>
                      <a:pt x="3529" y="6900"/>
                      <a:pt x="3529" y="6680"/>
                    </a:cubicBezTo>
                    <a:lnTo>
                      <a:pt x="3529" y="5577"/>
                    </a:lnTo>
                    <a:cubicBezTo>
                      <a:pt x="2742" y="5419"/>
                      <a:pt x="2111" y="4726"/>
                      <a:pt x="2111" y="3844"/>
                    </a:cubicBezTo>
                    <a:cubicBezTo>
                      <a:pt x="2111" y="2868"/>
                      <a:pt x="2899" y="2080"/>
                      <a:pt x="3907" y="2080"/>
                    </a:cubicBezTo>
                    <a:close/>
                    <a:moveTo>
                      <a:pt x="4569" y="1"/>
                    </a:moveTo>
                    <a:cubicBezTo>
                      <a:pt x="2048" y="1"/>
                      <a:pt x="1" y="2048"/>
                      <a:pt x="1" y="4569"/>
                    </a:cubicBezTo>
                    <a:cubicBezTo>
                      <a:pt x="1" y="7089"/>
                      <a:pt x="2048" y="9137"/>
                      <a:pt x="4569" y="9137"/>
                    </a:cubicBezTo>
                    <a:cubicBezTo>
                      <a:pt x="7089" y="9137"/>
                      <a:pt x="9137" y="7089"/>
                      <a:pt x="9137" y="4569"/>
                    </a:cubicBezTo>
                    <a:cubicBezTo>
                      <a:pt x="9137" y="2048"/>
                      <a:pt x="7089" y="1"/>
                      <a:pt x="45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2" name="Google Shape;267;p43">
            <a:extLst>
              <a:ext uri="{FF2B5EF4-FFF2-40B4-BE49-F238E27FC236}">
                <a16:creationId xmlns:a16="http://schemas.microsoft.com/office/drawing/2014/main" id="{1394065D-BEB4-4BE3-A261-098DEC8EAA0F}"/>
              </a:ext>
            </a:extLst>
          </p:cNvPr>
          <p:cNvSpPr txBox="1">
            <a:spLocks/>
          </p:cNvSpPr>
          <p:nvPr/>
        </p:nvSpPr>
        <p:spPr>
          <a:xfrm>
            <a:off x="3194024" y="2298394"/>
            <a:ext cx="2331300" cy="23994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ctr">
              <a:spcBef>
                <a:spcPts val="0"/>
              </a:spcBef>
              <a:buAutoNum type="arabicPeriod"/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Use slicing window and generate weight for each fund in each period</a:t>
            </a:r>
          </a:p>
          <a:p>
            <a:pPr marL="457200" indent="-457200" algn="ctr">
              <a:spcBef>
                <a:spcPts val="0"/>
              </a:spcBef>
              <a:buAutoNum type="arabicPeriod"/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Each weighting cannot be smaller than 2%</a:t>
            </a:r>
          </a:p>
        </p:txBody>
      </p:sp>
      <p:sp>
        <p:nvSpPr>
          <p:cNvPr id="103" name="Google Shape;267;p43">
            <a:extLst>
              <a:ext uri="{FF2B5EF4-FFF2-40B4-BE49-F238E27FC236}">
                <a16:creationId xmlns:a16="http://schemas.microsoft.com/office/drawing/2014/main" id="{5E83C575-7DC9-42DB-8B7B-012DED665E91}"/>
              </a:ext>
            </a:extLst>
          </p:cNvPr>
          <p:cNvSpPr txBox="1">
            <a:spLocks/>
          </p:cNvSpPr>
          <p:nvPr/>
        </p:nvSpPr>
        <p:spPr>
          <a:xfrm>
            <a:off x="5612234" y="2223254"/>
            <a:ext cx="2659310" cy="10956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 err="1">
                <a:solidFill>
                  <a:schemeClr val="bg1"/>
                </a:solidFill>
                <a:latin typeface="Oriya Sangam MN"/>
              </a:rPr>
              <a:t>Analyse</a:t>
            </a: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 the monthly return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by applying the weightings  for a month</a:t>
            </a:r>
          </a:p>
        </p:txBody>
      </p:sp>
      <p:cxnSp>
        <p:nvCxnSpPr>
          <p:cNvPr id="104" name="Google Shape;286;p43">
            <a:extLst>
              <a:ext uri="{FF2B5EF4-FFF2-40B4-BE49-F238E27FC236}">
                <a16:creationId xmlns:a16="http://schemas.microsoft.com/office/drawing/2014/main" id="{03F6F1AB-01EB-41CA-B351-B9CF8089E3C2}"/>
              </a:ext>
            </a:extLst>
          </p:cNvPr>
          <p:cNvCxnSpPr>
            <a:cxnSpLocks/>
            <a:stCxn id="95" idx="6"/>
            <a:endCxn id="107" idx="2"/>
          </p:cNvCxnSpPr>
          <p:nvPr/>
        </p:nvCxnSpPr>
        <p:spPr>
          <a:xfrm>
            <a:off x="7373319" y="1777394"/>
            <a:ext cx="2097750" cy="4300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06" name="群組 105">
            <a:extLst>
              <a:ext uri="{FF2B5EF4-FFF2-40B4-BE49-F238E27FC236}">
                <a16:creationId xmlns:a16="http://schemas.microsoft.com/office/drawing/2014/main" id="{E810947B-B537-47DA-A33D-05EA28EADCF6}"/>
              </a:ext>
            </a:extLst>
          </p:cNvPr>
          <p:cNvGrpSpPr/>
          <p:nvPr/>
        </p:nvGrpSpPr>
        <p:grpSpPr>
          <a:xfrm>
            <a:off x="9471069" y="1394523"/>
            <a:ext cx="919424" cy="774342"/>
            <a:chOff x="6818449" y="1149425"/>
            <a:chExt cx="642600" cy="541200"/>
          </a:xfrm>
        </p:grpSpPr>
        <p:sp>
          <p:nvSpPr>
            <p:cNvPr id="107" name="Google Shape;349;p44">
              <a:extLst>
                <a:ext uri="{FF2B5EF4-FFF2-40B4-BE49-F238E27FC236}">
                  <a16:creationId xmlns:a16="http://schemas.microsoft.com/office/drawing/2014/main" id="{F2BA7CD8-1135-4309-9DB6-2FCB90AE9B2B}"/>
                </a:ext>
              </a:extLst>
            </p:cNvPr>
            <p:cNvSpPr/>
            <p:nvPr/>
          </p:nvSpPr>
          <p:spPr>
            <a:xfrm>
              <a:off x="6818449" y="1149425"/>
              <a:ext cx="6426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08" name="Google Shape;350;p44">
              <a:extLst>
                <a:ext uri="{FF2B5EF4-FFF2-40B4-BE49-F238E27FC236}">
                  <a16:creationId xmlns:a16="http://schemas.microsoft.com/office/drawing/2014/main" id="{BF400EA2-5C16-4DF5-921D-C2E6B64F130C}"/>
                </a:ext>
              </a:extLst>
            </p:cNvPr>
            <p:cNvGrpSpPr/>
            <p:nvPr/>
          </p:nvGrpSpPr>
          <p:grpSpPr>
            <a:xfrm>
              <a:off x="6953848" y="1235037"/>
              <a:ext cx="371814" cy="369974"/>
              <a:chOff x="-41893475" y="3584850"/>
              <a:chExt cx="318225" cy="316650"/>
            </a:xfrm>
          </p:grpSpPr>
          <p:sp>
            <p:nvSpPr>
              <p:cNvPr id="109" name="Google Shape;351;p44">
                <a:extLst>
                  <a:ext uri="{FF2B5EF4-FFF2-40B4-BE49-F238E27FC236}">
                    <a16:creationId xmlns:a16="http://schemas.microsoft.com/office/drawing/2014/main" id="{060AE2DA-29D0-4837-9470-CCA7267138C2}"/>
                  </a:ext>
                </a:extLst>
              </p:cNvPr>
              <p:cNvSpPr/>
              <p:nvPr/>
            </p:nvSpPr>
            <p:spPr>
              <a:xfrm>
                <a:off x="-41827300" y="3715600"/>
                <a:ext cx="186675" cy="185900"/>
              </a:xfrm>
              <a:custGeom>
                <a:avLst/>
                <a:gdLst/>
                <a:ahLst/>
                <a:cxnLst/>
                <a:rect l="l" t="t" r="r" b="b"/>
                <a:pathLst>
                  <a:path w="7467" h="7436" extrusionOk="0">
                    <a:moveTo>
                      <a:pt x="3686" y="1465"/>
                    </a:moveTo>
                    <a:cubicBezTo>
                      <a:pt x="3836" y="1465"/>
                      <a:pt x="3985" y="1544"/>
                      <a:pt x="4064" y="1702"/>
                    </a:cubicBezTo>
                    <a:lnTo>
                      <a:pt x="4537" y="2678"/>
                    </a:lnTo>
                    <a:lnTo>
                      <a:pt x="5608" y="2836"/>
                    </a:lnTo>
                    <a:cubicBezTo>
                      <a:pt x="5955" y="2867"/>
                      <a:pt x="6081" y="3308"/>
                      <a:pt x="5829" y="3561"/>
                    </a:cubicBezTo>
                    <a:lnTo>
                      <a:pt x="5041" y="4285"/>
                    </a:lnTo>
                    <a:lnTo>
                      <a:pt x="5261" y="5356"/>
                    </a:lnTo>
                    <a:cubicBezTo>
                      <a:pt x="5286" y="5630"/>
                      <a:pt x="5075" y="5845"/>
                      <a:pt x="4845" y="5845"/>
                    </a:cubicBezTo>
                    <a:cubicBezTo>
                      <a:pt x="4784" y="5845"/>
                      <a:pt x="4722" y="5830"/>
                      <a:pt x="4663" y="5797"/>
                    </a:cubicBezTo>
                    <a:lnTo>
                      <a:pt x="3686" y="5262"/>
                    </a:lnTo>
                    <a:lnTo>
                      <a:pt x="2678" y="5797"/>
                    </a:lnTo>
                    <a:cubicBezTo>
                      <a:pt x="2616" y="5828"/>
                      <a:pt x="2553" y="5842"/>
                      <a:pt x="2492" y="5842"/>
                    </a:cubicBezTo>
                    <a:cubicBezTo>
                      <a:pt x="2244" y="5842"/>
                      <a:pt x="2035" y="5609"/>
                      <a:pt x="2111" y="5356"/>
                    </a:cubicBezTo>
                    <a:lnTo>
                      <a:pt x="2300" y="4285"/>
                    </a:lnTo>
                    <a:lnTo>
                      <a:pt x="1512" y="3561"/>
                    </a:lnTo>
                    <a:cubicBezTo>
                      <a:pt x="1323" y="3308"/>
                      <a:pt x="1418" y="2867"/>
                      <a:pt x="1796" y="2836"/>
                    </a:cubicBezTo>
                    <a:lnTo>
                      <a:pt x="2836" y="2678"/>
                    </a:lnTo>
                    <a:lnTo>
                      <a:pt x="3308" y="1702"/>
                    </a:lnTo>
                    <a:cubicBezTo>
                      <a:pt x="3387" y="1544"/>
                      <a:pt x="3537" y="1465"/>
                      <a:pt x="3686" y="1465"/>
                    </a:cubicBezTo>
                    <a:close/>
                    <a:moveTo>
                      <a:pt x="3718" y="0"/>
                    </a:moveTo>
                    <a:cubicBezTo>
                      <a:pt x="1670" y="0"/>
                      <a:pt x="32" y="1670"/>
                      <a:pt x="32" y="3750"/>
                    </a:cubicBezTo>
                    <a:cubicBezTo>
                      <a:pt x="0" y="5766"/>
                      <a:pt x="1670" y="7436"/>
                      <a:pt x="3718" y="7436"/>
                    </a:cubicBezTo>
                    <a:cubicBezTo>
                      <a:pt x="5765" y="7436"/>
                      <a:pt x="7404" y="5797"/>
                      <a:pt x="7467" y="3750"/>
                    </a:cubicBezTo>
                    <a:cubicBezTo>
                      <a:pt x="7467" y="1702"/>
                      <a:pt x="5797" y="32"/>
                      <a:pt x="37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352;p44">
                <a:extLst>
                  <a:ext uri="{FF2B5EF4-FFF2-40B4-BE49-F238E27FC236}">
                    <a16:creationId xmlns:a16="http://schemas.microsoft.com/office/drawing/2014/main" id="{05087812-34B8-4140-B648-6C281AD93D4A}"/>
                  </a:ext>
                </a:extLst>
              </p:cNvPr>
              <p:cNvSpPr/>
              <p:nvPr/>
            </p:nvSpPr>
            <p:spPr>
              <a:xfrm>
                <a:off x="-41726500" y="3586725"/>
                <a:ext cx="151250" cy="14780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5912" extrusionOk="0">
                    <a:moveTo>
                      <a:pt x="3829" y="0"/>
                    </a:moveTo>
                    <a:cubicBezTo>
                      <a:pt x="3706" y="0"/>
                      <a:pt x="3580" y="47"/>
                      <a:pt x="3498" y="146"/>
                    </a:cubicBezTo>
                    <a:lnTo>
                      <a:pt x="1" y="4336"/>
                    </a:lnTo>
                    <a:cubicBezTo>
                      <a:pt x="1229" y="4399"/>
                      <a:pt x="2332" y="4998"/>
                      <a:pt x="3088" y="5912"/>
                    </a:cubicBezTo>
                    <a:lnTo>
                      <a:pt x="5861" y="2446"/>
                    </a:lnTo>
                    <a:cubicBezTo>
                      <a:pt x="6050" y="2289"/>
                      <a:pt x="6050" y="2037"/>
                      <a:pt x="5924" y="1879"/>
                    </a:cubicBezTo>
                    <a:lnTo>
                      <a:pt x="4128" y="115"/>
                    </a:lnTo>
                    <a:cubicBezTo>
                      <a:pt x="4053" y="40"/>
                      <a:pt x="3942" y="0"/>
                      <a:pt x="3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353;p44">
                <a:extLst>
                  <a:ext uri="{FF2B5EF4-FFF2-40B4-BE49-F238E27FC236}">
                    <a16:creationId xmlns:a16="http://schemas.microsoft.com/office/drawing/2014/main" id="{FA0EF380-4F79-4C9D-A460-8C7973C4FF38}"/>
                  </a:ext>
                </a:extLst>
              </p:cNvPr>
              <p:cNvSpPr/>
              <p:nvPr/>
            </p:nvSpPr>
            <p:spPr>
              <a:xfrm>
                <a:off x="-41808400" y="3584850"/>
                <a:ext cx="148100" cy="89825"/>
              </a:xfrm>
              <a:custGeom>
                <a:avLst/>
                <a:gdLst/>
                <a:ahLst/>
                <a:cxnLst/>
                <a:rect l="l" t="t" r="r" b="b"/>
                <a:pathLst>
                  <a:path w="5924" h="3593" extrusionOk="0">
                    <a:moveTo>
                      <a:pt x="0" y="1"/>
                    </a:moveTo>
                    <a:lnTo>
                      <a:pt x="2962" y="3592"/>
                    </a:lnTo>
                    <a:lnTo>
                      <a:pt x="592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354;p44">
                <a:extLst>
                  <a:ext uri="{FF2B5EF4-FFF2-40B4-BE49-F238E27FC236}">
                    <a16:creationId xmlns:a16="http://schemas.microsoft.com/office/drawing/2014/main" id="{BA41EEF3-75A2-4B1E-81D5-33F8624153A1}"/>
                  </a:ext>
                </a:extLst>
              </p:cNvPr>
              <p:cNvSpPr/>
              <p:nvPr/>
            </p:nvSpPr>
            <p:spPr>
              <a:xfrm>
                <a:off x="-41893475" y="3586725"/>
                <a:ext cx="148875" cy="147025"/>
              </a:xfrm>
              <a:custGeom>
                <a:avLst/>
                <a:gdLst/>
                <a:ahLst/>
                <a:cxnLst/>
                <a:rect l="l" t="t" r="r" b="b"/>
                <a:pathLst>
                  <a:path w="5955" h="5881" extrusionOk="0">
                    <a:moveTo>
                      <a:pt x="2194" y="0"/>
                    </a:moveTo>
                    <a:cubicBezTo>
                      <a:pt x="2084" y="0"/>
                      <a:pt x="1965" y="40"/>
                      <a:pt x="1859" y="115"/>
                    </a:cubicBezTo>
                    <a:lnTo>
                      <a:pt x="95" y="1879"/>
                    </a:lnTo>
                    <a:cubicBezTo>
                      <a:pt x="1" y="2037"/>
                      <a:pt x="1" y="2289"/>
                      <a:pt x="95" y="2446"/>
                    </a:cubicBezTo>
                    <a:lnTo>
                      <a:pt x="2899" y="5880"/>
                    </a:lnTo>
                    <a:cubicBezTo>
                      <a:pt x="3655" y="4998"/>
                      <a:pt x="4758" y="4399"/>
                      <a:pt x="5955" y="4305"/>
                    </a:cubicBezTo>
                    <a:lnTo>
                      <a:pt x="2490" y="146"/>
                    </a:lnTo>
                    <a:cubicBezTo>
                      <a:pt x="2424" y="47"/>
                      <a:pt x="2315" y="0"/>
                      <a:pt x="219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" name="Google Shape;267;p43">
            <a:extLst>
              <a:ext uri="{FF2B5EF4-FFF2-40B4-BE49-F238E27FC236}">
                <a16:creationId xmlns:a16="http://schemas.microsoft.com/office/drawing/2014/main" id="{9A568E6D-ABE3-4D1D-B110-0737C204CA06}"/>
              </a:ext>
            </a:extLst>
          </p:cNvPr>
          <p:cNvSpPr txBox="1">
            <a:spLocks/>
          </p:cNvSpPr>
          <p:nvPr/>
        </p:nvSpPr>
        <p:spPr>
          <a:xfrm>
            <a:off x="8271544" y="2198121"/>
            <a:ext cx="3287569" cy="23401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Label</a:t>
            </a:r>
            <a:r>
              <a:rPr lang="zh-TW" altLang="en-US" sz="2000" dirty="0">
                <a:solidFill>
                  <a:schemeClr val="bg1"/>
                </a:solidFill>
                <a:latin typeface="Oriya Sangam MN"/>
              </a:rPr>
              <a:t> </a:t>
            </a: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the</a:t>
            </a:r>
            <a:r>
              <a:rPr lang="zh-TW" altLang="en-US" sz="2000" dirty="0">
                <a:solidFill>
                  <a:schemeClr val="bg1"/>
                </a:solidFill>
                <a:latin typeface="Oriya Sangam MN"/>
              </a:rPr>
              <a:t> </a:t>
            </a: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data:</a:t>
            </a:r>
          </a:p>
          <a:p>
            <a:pPr algn="ctr">
              <a:spcBef>
                <a:spcPts val="0"/>
              </a:spcBef>
            </a:pPr>
            <a:endParaRPr lang="en-US" altLang="zh-TW" sz="2000" dirty="0">
              <a:solidFill>
                <a:schemeClr val="bg1"/>
              </a:solidFill>
              <a:latin typeface="Oriya Sangam MN"/>
            </a:endParaRP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With 1: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1. Portfolio monthly return &gt;= HIS monthly return+3%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2. Portfolio monthly standard  derivation &lt; HIS monthly standard  derivation </a:t>
            </a:r>
          </a:p>
          <a:p>
            <a:pPr algn="ctr">
              <a:spcBef>
                <a:spcPts val="0"/>
              </a:spcBef>
            </a:pPr>
            <a:endParaRPr lang="en-US" altLang="zh-TW" sz="2000" dirty="0">
              <a:solidFill>
                <a:schemeClr val="bg1"/>
              </a:solidFill>
              <a:latin typeface="Oriya Sangam MN"/>
            </a:endParaRP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With 0: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1. Portfolio monthly return &lt; HIS monthly return+3%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2. Portfolio monthly standard  derivation &gt; HIS monthly standard  derivation </a:t>
            </a:r>
          </a:p>
          <a:p>
            <a:pPr algn="ctr">
              <a:spcBef>
                <a:spcPts val="0"/>
              </a:spcBef>
            </a:pPr>
            <a:endParaRPr lang="en-US" altLang="zh-TW" sz="2000" b="1" dirty="0">
              <a:solidFill>
                <a:schemeClr val="bg1"/>
              </a:solidFill>
              <a:latin typeface="Oriya Sangam MN"/>
            </a:endParaRPr>
          </a:p>
        </p:txBody>
      </p:sp>
    </p:spTree>
    <p:extLst>
      <p:ext uri="{BB962C8B-B14F-4D97-AF65-F5344CB8AC3E}">
        <p14:creationId xmlns:p14="http://schemas.microsoft.com/office/powerpoint/2010/main" val="3353399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Labelling Illustration</a:t>
            </a:r>
          </a:p>
        </p:txBody>
      </p:sp>
      <p:sp>
        <p:nvSpPr>
          <p:cNvPr id="6" name="Google Shape;267;p43">
            <a:extLst>
              <a:ext uri="{FF2B5EF4-FFF2-40B4-BE49-F238E27FC236}">
                <a16:creationId xmlns:a16="http://schemas.microsoft.com/office/drawing/2014/main" id="{5BA2AEA2-602C-4703-825E-807FFEB9D70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4338" y="1063625"/>
            <a:ext cx="10515600" cy="5053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800" dirty="0">
                <a:solidFill>
                  <a:schemeClr val="bg1"/>
                </a:solidFill>
                <a:latin typeface="Oriya Sangam MN"/>
              </a:rPr>
              <a:t>Portfolio 1</a:t>
            </a:r>
          </a:p>
        </p:txBody>
      </p:sp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079C8C50-3F8E-4811-A0EB-549C4BD785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743752"/>
              </p:ext>
            </p:extLst>
          </p:nvPr>
        </p:nvGraphicFramePr>
        <p:xfrm>
          <a:off x="1342238" y="1661020"/>
          <a:ext cx="9888394" cy="177535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70368">
                  <a:extLst>
                    <a:ext uri="{9D8B030D-6E8A-4147-A177-3AD203B41FA5}">
                      <a16:colId xmlns:a16="http://schemas.microsoft.com/office/drawing/2014/main" val="542358410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2987337645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3183475418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908541319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2266238277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2319533933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3560740910"/>
                    </a:ext>
                  </a:extLst>
                </a:gridCol>
              </a:tblGrid>
              <a:tr h="399772"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Date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Fund 1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Fund 24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Portfolio Value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Portfolio Return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2400" dirty="0"/>
                        <a:t>Portfolio Volatility</a:t>
                      </a:r>
                      <a:endParaRPr lang="zh-HK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278535"/>
                  </a:ext>
                </a:extLst>
              </a:tr>
              <a:tr h="495198"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2001-01-31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1.1403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……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103.3820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208.2536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HK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1506228"/>
                  </a:ext>
                </a:extLst>
              </a:tr>
              <a:tr h="2154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2400" dirty="0"/>
                        <a:t>2001-02-28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1.1605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……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105.3451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219.3535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5.33%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4.57%</a:t>
                      </a:r>
                      <a:endParaRPr lang="zh-HK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8277410"/>
                  </a:ext>
                </a:extLst>
              </a:tr>
            </a:tbl>
          </a:graphicData>
        </a:graphic>
      </p:graphicFrame>
      <p:sp>
        <p:nvSpPr>
          <p:cNvPr id="8" name="Google Shape;187;p19">
            <a:extLst>
              <a:ext uri="{FF2B5EF4-FFF2-40B4-BE49-F238E27FC236}">
                <a16:creationId xmlns:a16="http://schemas.microsoft.com/office/drawing/2014/main" id="{4B078417-49FA-492F-9D12-FA5C424A3CE0}"/>
              </a:ext>
            </a:extLst>
          </p:cNvPr>
          <p:cNvSpPr txBox="1"/>
          <p:nvPr/>
        </p:nvSpPr>
        <p:spPr>
          <a:xfrm>
            <a:off x="3003844" y="3569506"/>
            <a:ext cx="1190651" cy="464267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Helvetica Neue"/>
                <a:ea typeface="Helvetica Neue"/>
                <a:cs typeface="Helvetica Neue"/>
                <a:sym typeface="Helvetica Neue"/>
              </a:rPr>
              <a:t>Weighting 1</a:t>
            </a:r>
            <a:endParaRPr sz="14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187;p19">
            <a:extLst>
              <a:ext uri="{FF2B5EF4-FFF2-40B4-BE49-F238E27FC236}">
                <a16:creationId xmlns:a16="http://schemas.microsoft.com/office/drawing/2014/main" id="{7E429860-19EE-405C-BEC6-88AAAE69006D}"/>
              </a:ext>
            </a:extLst>
          </p:cNvPr>
          <p:cNvSpPr txBox="1"/>
          <p:nvPr/>
        </p:nvSpPr>
        <p:spPr>
          <a:xfrm>
            <a:off x="5859565" y="3590131"/>
            <a:ext cx="1359015" cy="443641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Helvetica Neue"/>
                <a:ea typeface="Helvetica Neue"/>
                <a:cs typeface="Helvetica Neue"/>
                <a:sym typeface="Helvetica Neue"/>
              </a:rPr>
              <a:t>Weighting 24</a:t>
            </a:r>
            <a:endParaRPr sz="14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C88368F-40F4-405E-8D85-68CD008F82BE}"/>
              </a:ext>
            </a:extLst>
          </p:cNvPr>
          <p:cNvSpPr txBox="1"/>
          <p:nvPr/>
        </p:nvSpPr>
        <p:spPr>
          <a:xfrm>
            <a:off x="4680763" y="2907786"/>
            <a:ext cx="13590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8000" dirty="0">
                <a:solidFill>
                  <a:schemeClr val="bg1"/>
                </a:solidFill>
              </a:rPr>
              <a:t>…</a:t>
            </a:r>
            <a:endParaRPr lang="zh-HK" altLang="en-US" sz="8000" dirty="0">
              <a:solidFill>
                <a:schemeClr val="bg1"/>
              </a:solidFill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80823377-8533-4CFD-BE5D-DEB5DD678324}"/>
              </a:ext>
            </a:extLst>
          </p:cNvPr>
          <p:cNvCxnSpPr>
            <a:cxnSpLocks/>
          </p:cNvCxnSpPr>
          <p:nvPr/>
        </p:nvCxnSpPr>
        <p:spPr>
          <a:xfrm>
            <a:off x="7734650" y="3436378"/>
            <a:ext cx="0" cy="7948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Google Shape;187;p19">
            <a:extLst>
              <a:ext uri="{FF2B5EF4-FFF2-40B4-BE49-F238E27FC236}">
                <a16:creationId xmlns:a16="http://schemas.microsoft.com/office/drawing/2014/main" id="{CC736D8F-976F-4B47-8082-1338431A958C}"/>
              </a:ext>
            </a:extLst>
          </p:cNvPr>
          <p:cNvSpPr txBox="1"/>
          <p:nvPr/>
        </p:nvSpPr>
        <p:spPr>
          <a:xfrm>
            <a:off x="7120364" y="4231225"/>
            <a:ext cx="2820590" cy="1323439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Helvetica Neue"/>
                <a:ea typeface="Helvetica Neue"/>
                <a:cs typeface="Helvetica Neue"/>
                <a:sym typeface="Helvetica Neue"/>
              </a:rPr>
              <a:t>Calculated by: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Helvetica Neue"/>
                <a:ea typeface="Helvetica Neue"/>
                <a:cs typeface="Helvetica Neue"/>
                <a:sym typeface="Helvetica Neue"/>
              </a:rPr>
              <a:t>2001-01-31 weighting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Helvetica Neue"/>
                <a:ea typeface="Helvetica Neue"/>
                <a:cs typeface="Helvetica Neue"/>
                <a:sym typeface="Helvetica Neue"/>
              </a:rPr>
              <a:t>		x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Helvetica Neue"/>
                <a:ea typeface="Helvetica Neue"/>
                <a:cs typeface="Helvetica Neue"/>
                <a:sym typeface="Helvetica Neue"/>
              </a:rPr>
              <a:t>2001-02-28 Assets prices</a:t>
            </a:r>
            <a:endParaRPr sz="16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B407C94-2AF2-4B3E-89A3-36128814F9DD}"/>
              </a:ext>
            </a:extLst>
          </p:cNvPr>
          <p:cNvSpPr/>
          <p:nvPr/>
        </p:nvSpPr>
        <p:spPr>
          <a:xfrm>
            <a:off x="7038365" y="2907787"/>
            <a:ext cx="1426128" cy="5138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4" name="Google Shape;185;p19">
            <a:extLst>
              <a:ext uri="{FF2B5EF4-FFF2-40B4-BE49-F238E27FC236}">
                <a16:creationId xmlns:a16="http://schemas.microsoft.com/office/drawing/2014/main" id="{E25B8EE2-CB7C-4024-A071-7B202A1AB750}"/>
              </a:ext>
            </a:extLst>
          </p:cNvPr>
          <p:cNvSpPr txBox="1"/>
          <p:nvPr/>
        </p:nvSpPr>
        <p:spPr>
          <a:xfrm>
            <a:off x="1233229" y="4364353"/>
            <a:ext cx="5068245" cy="832627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Helvetica Neue"/>
                <a:ea typeface="Helvetica Neue"/>
                <a:cs typeface="Helvetica Neue"/>
                <a:sym typeface="Helvetica Neue"/>
              </a:rPr>
              <a:t>Weightings are randomized for simulating different market portfolios</a:t>
            </a:r>
            <a:endParaRPr sz="20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690380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Labelling Illustration</a:t>
            </a:r>
          </a:p>
        </p:txBody>
      </p:sp>
      <p:sp>
        <p:nvSpPr>
          <p:cNvPr id="6" name="Google Shape;267;p43">
            <a:extLst>
              <a:ext uri="{FF2B5EF4-FFF2-40B4-BE49-F238E27FC236}">
                <a16:creationId xmlns:a16="http://schemas.microsoft.com/office/drawing/2014/main" id="{5BA2AEA2-602C-4703-825E-807FFEB9D70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4338" y="1063625"/>
            <a:ext cx="10515600" cy="5053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800" dirty="0">
                <a:solidFill>
                  <a:schemeClr val="bg1"/>
                </a:solidFill>
                <a:latin typeface="Oriya Sangam MN"/>
              </a:rPr>
              <a:t>Portfolio 1</a:t>
            </a:r>
          </a:p>
        </p:txBody>
      </p:sp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079C8C50-3F8E-4811-A0EB-549C4BD785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2717277"/>
              </p:ext>
            </p:extLst>
          </p:nvPr>
        </p:nvGraphicFramePr>
        <p:xfrm>
          <a:off x="1342238" y="1661020"/>
          <a:ext cx="9888394" cy="177535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70368">
                  <a:extLst>
                    <a:ext uri="{9D8B030D-6E8A-4147-A177-3AD203B41FA5}">
                      <a16:colId xmlns:a16="http://schemas.microsoft.com/office/drawing/2014/main" val="542358410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2987337645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3183475418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908541319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2266238277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2319533933"/>
                    </a:ext>
                  </a:extLst>
                </a:gridCol>
                <a:gridCol w="1369671">
                  <a:extLst>
                    <a:ext uri="{9D8B030D-6E8A-4147-A177-3AD203B41FA5}">
                      <a16:colId xmlns:a16="http://schemas.microsoft.com/office/drawing/2014/main" val="3560740910"/>
                    </a:ext>
                  </a:extLst>
                </a:gridCol>
              </a:tblGrid>
              <a:tr h="399772"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Date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Fund 1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Fund 24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Portfolio Value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Portfolio Return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2400" dirty="0"/>
                        <a:t>Portfolio Volatility</a:t>
                      </a:r>
                      <a:endParaRPr lang="zh-HK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278535"/>
                  </a:ext>
                </a:extLst>
              </a:tr>
              <a:tr h="495198"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2001-01-31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1.1403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……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103.3820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208.2536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HK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1506228"/>
                  </a:ext>
                </a:extLst>
              </a:tr>
              <a:tr h="2154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2400" dirty="0"/>
                        <a:t>2001-02-28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1.1605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……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105.3451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219.3535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5.33%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4.57%</a:t>
                      </a:r>
                      <a:endParaRPr lang="zh-HK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8277410"/>
                  </a:ext>
                </a:extLst>
              </a:tr>
            </a:tbl>
          </a:graphicData>
        </a:graphic>
      </p:graphicFrame>
      <p:sp>
        <p:nvSpPr>
          <p:cNvPr id="8" name="Google Shape;187;p19">
            <a:extLst>
              <a:ext uri="{FF2B5EF4-FFF2-40B4-BE49-F238E27FC236}">
                <a16:creationId xmlns:a16="http://schemas.microsoft.com/office/drawing/2014/main" id="{4B078417-49FA-492F-9D12-FA5C424A3CE0}"/>
              </a:ext>
            </a:extLst>
          </p:cNvPr>
          <p:cNvSpPr txBox="1"/>
          <p:nvPr/>
        </p:nvSpPr>
        <p:spPr>
          <a:xfrm>
            <a:off x="3003844" y="3569506"/>
            <a:ext cx="1190651" cy="464267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Helvetica Neue"/>
                <a:ea typeface="Helvetica Neue"/>
                <a:cs typeface="Helvetica Neue"/>
                <a:sym typeface="Helvetica Neue"/>
              </a:rPr>
              <a:t>Weighting 1</a:t>
            </a:r>
            <a:endParaRPr sz="14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187;p19">
            <a:extLst>
              <a:ext uri="{FF2B5EF4-FFF2-40B4-BE49-F238E27FC236}">
                <a16:creationId xmlns:a16="http://schemas.microsoft.com/office/drawing/2014/main" id="{7E429860-19EE-405C-BEC6-88AAAE69006D}"/>
              </a:ext>
            </a:extLst>
          </p:cNvPr>
          <p:cNvSpPr txBox="1"/>
          <p:nvPr/>
        </p:nvSpPr>
        <p:spPr>
          <a:xfrm>
            <a:off x="5859565" y="3590131"/>
            <a:ext cx="1359015" cy="443641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Helvetica Neue"/>
                <a:ea typeface="Helvetica Neue"/>
                <a:cs typeface="Helvetica Neue"/>
                <a:sym typeface="Helvetica Neue"/>
              </a:rPr>
              <a:t>Weighting 24</a:t>
            </a:r>
            <a:endParaRPr sz="14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C88368F-40F4-405E-8D85-68CD008F82BE}"/>
              </a:ext>
            </a:extLst>
          </p:cNvPr>
          <p:cNvSpPr txBox="1"/>
          <p:nvPr/>
        </p:nvSpPr>
        <p:spPr>
          <a:xfrm>
            <a:off x="4680763" y="2907786"/>
            <a:ext cx="13590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8000" dirty="0">
                <a:solidFill>
                  <a:schemeClr val="bg1"/>
                </a:solidFill>
              </a:rPr>
              <a:t>…</a:t>
            </a:r>
            <a:endParaRPr lang="zh-HK" altLang="en-US" sz="8000" dirty="0">
              <a:solidFill>
                <a:schemeClr val="bg1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B407C94-2AF2-4B3E-89A3-36128814F9DD}"/>
              </a:ext>
            </a:extLst>
          </p:cNvPr>
          <p:cNvSpPr/>
          <p:nvPr/>
        </p:nvSpPr>
        <p:spPr>
          <a:xfrm>
            <a:off x="8464492" y="2986481"/>
            <a:ext cx="2766140" cy="44989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4" name="Google Shape;219;p19">
            <a:extLst>
              <a:ext uri="{FF2B5EF4-FFF2-40B4-BE49-F238E27FC236}">
                <a16:creationId xmlns:a16="http://schemas.microsoft.com/office/drawing/2014/main" id="{6F67859C-93C3-46DF-80E9-45BA677285AE}"/>
              </a:ext>
            </a:extLst>
          </p:cNvPr>
          <p:cNvSpPr/>
          <p:nvPr/>
        </p:nvSpPr>
        <p:spPr>
          <a:xfrm>
            <a:off x="8536260" y="4536824"/>
            <a:ext cx="1317072" cy="651767"/>
          </a:xfrm>
          <a:prstGeom prst="rect">
            <a:avLst/>
          </a:prstGeom>
          <a:solidFill>
            <a:srgbClr val="FFFFFF">
              <a:alpha val="539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sz="2400" dirty="0">
                <a:latin typeface="Helvetica Neue"/>
                <a:ea typeface="Helvetica Neue"/>
                <a:cs typeface="Helvetica Neue"/>
                <a:sym typeface="Helvetica Neue"/>
              </a:rPr>
              <a:t>1%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Google Shape;220;p19">
            <a:extLst>
              <a:ext uri="{FF2B5EF4-FFF2-40B4-BE49-F238E27FC236}">
                <a16:creationId xmlns:a16="http://schemas.microsoft.com/office/drawing/2014/main" id="{1D1A55D8-1774-409A-8A83-BF7CCFC6E064}"/>
              </a:ext>
            </a:extLst>
          </p:cNvPr>
          <p:cNvSpPr/>
          <p:nvPr/>
        </p:nvSpPr>
        <p:spPr>
          <a:xfrm>
            <a:off x="8262683" y="5328411"/>
            <a:ext cx="1694409" cy="931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sz="24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HSI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sz="24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Return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sz="24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Feb</a:t>
            </a:r>
            <a:endParaRPr sz="240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" name="Google Shape;220;p19">
            <a:extLst>
              <a:ext uri="{FF2B5EF4-FFF2-40B4-BE49-F238E27FC236}">
                <a16:creationId xmlns:a16="http://schemas.microsoft.com/office/drawing/2014/main" id="{B83EBD8C-ED89-4B8E-99F0-17F852905C9E}"/>
              </a:ext>
            </a:extLst>
          </p:cNvPr>
          <p:cNvSpPr/>
          <p:nvPr/>
        </p:nvSpPr>
        <p:spPr>
          <a:xfrm>
            <a:off x="9847562" y="5328411"/>
            <a:ext cx="1694409" cy="931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sz="24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HSI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sz="24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Volatility</a:t>
            </a:r>
          </a:p>
          <a:p>
            <a:pPr lvl="0" algn="ctr"/>
            <a:r>
              <a:rPr lang="en-HK" altLang="zh-HK" sz="24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Feb</a:t>
            </a:r>
            <a:endParaRPr sz="240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" name="半框架 2">
            <a:extLst>
              <a:ext uri="{FF2B5EF4-FFF2-40B4-BE49-F238E27FC236}">
                <a16:creationId xmlns:a16="http://schemas.microsoft.com/office/drawing/2014/main" id="{2BFFE967-343B-4DB6-8538-C948D9E2C334}"/>
              </a:ext>
            </a:extLst>
          </p:cNvPr>
          <p:cNvSpPr/>
          <p:nvPr/>
        </p:nvSpPr>
        <p:spPr>
          <a:xfrm rot="13402407">
            <a:off x="8736693" y="3472754"/>
            <a:ext cx="667312" cy="618342"/>
          </a:xfrm>
          <a:prstGeom prst="halfFrame">
            <a:avLst/>
          </a:prstGeom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>
              <a:solidFill>
                <a:schemeClr val="tx1"/>
              </a:solidFill>
            </a:endParaRPr>
          </a:p>
        </p:txBody>
      </p:sp>
      <p:sp>
        <p:nvSpPr>
          <p:cNvPr id="18" name="半框架 17">
            <a:extLst>
              <a:ext uri="{FF2B5EF4-FFF2-40B4-BE49-F238E27FC236}">
                <a16:creationId xmlns:a16="http://schemas.microsoft.com/office/drawing/2014/main" id="{11AFB2FB-9AB9-4DE7-ACBB-E7C95E7D5195}"/>
              </a:ext>
            </a:extLst>
          </p:cNvPr>
          <p:cNvSpPr/>
          <p:nvPr/>
        </p:nvSpPr>
        <p:spPr>
          <a:xfrm rot="2624611">
            <a:off x="10189388" y="3818101"/>
            <a:ext cx="667312" cy="618342"/>
          </a:xfrm>
          <a:prstGeom prst="halfFrame">
            <a:avLst/>
          </a:prstGeom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>
              <a:solidFill>
                <a:schemeClr val="tx1"/>
              </a:solidFill>
            </a:endParaRPr>
          </a:p>
        </p:txBody>
      </p:sp>
      <p:sp>
        <p:nvSpPr>
          <p:cNvPr id="19" name="Google Shape;187;p19">
            <a:extLst>
              <a:ext uri="{FF2B5EF4-FFF2-40B4-BE49-F238E27FC236}">
                <a16:creationId xmlns:a16="http://schemas.microsoft.com/office/drawing/2014/main" id="{19491AEC-C6E9-4BE9-8726-44CD6675B343}"/>
              </a:ext>
            </a:extLst>
          </p:cNvPr>
          <p:cNvSpPr txBox="1"/>
          <p:nvPr/>
        </p:nvSpPr>
        <p:spPr>
          <a:xfrm>
            <a:off x="3557683" y="4373571"/>
            <a:ext cx="4705000" cy="2158001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Only these two conditions are met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Label the weightings for 2001-01-31 with 1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Otherwise, label with 0</a:t>
            </a:r>
            <a:endParaRPr sz="24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" name="Google Shape;219;p19">
            <a:extLst>
              <a:ext uri="{FF2B5EF4-FFF2-40B4-BE49-F238E27FC236}">
                <a16:creationId xmlns:a16="http://schemas.microsoft.com/office/drawing/2014/main" id="{21606C62-43C5-42F4-980F-BEF2C31731DA}"/>
              </a:ext>
            </a:extLst>
          </p:cNvPr>
          <p:cNvSpPr/>
          <p:nvPr/>
        </p:nvSpPr>
        <p:spPr>
          <a:xfrm>
            <a:off x="10143687" y="4529835"/>
            <a:ext cx="1317072" cy="651767"/>
          </a:xfrm>
          <a:prstGeom prst="rect">
            <a:avLst/>
          </a:prstGeom>
          <a:solidFill>
            <a:srgbClr val="FFFFFF">
              <a:alpha val="539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sz="2400" dirty="0">
                <a:latin typeface="Helvetica Neue"/>
                <a:ea typeface="Helvetica Neue"/>
                <a:cs typeface="Helvetica Neue"/>
                <a:sym typeface="Helvetica Neue"/>
              </a:rPr>
              <a:t>6%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Google Shape;187;p19">
            <a:extLst>
              <a:ext uri="{FF2B5EF4-FFF2-40B4-BE49-F238E27FC236}">
                <a16:creationId xmlns:a16="http://schemas.microsoft.com/office/drawing/2014/main" id="{2E37FAE4-F90C-4C6C-B257-1A48252CF6DC}"/>
              </a:ext>
            </a:extLst>
          </p:cNvPr>
          <p:cNvSpPr txBox="1"/>
          <p:nvPr/>
        </p:nvSpPr>
        <p:spPr>
          <a:xfrm>
            <a:off x="7533020" y="3877344"/>
            <a:ext cx="1199808" cy="345714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latin typeface="Helvetica Neue"/>
                <a:ea typeface="Helvetica Neue"/>
                <a:cs typeface="Helvetica Neue"/>
                <a:sym typeface="Helvetica Neue"/>
              </a:rPr>
              <a:t>More than 3%</a:t>
            </a:r>
            <a:endParaRPr sz="12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46382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>
            <a:extLst>
              <a:ext uri="{FF2B5EF4-FFF2-40B4-BE49-F238E27FC236}">
                <a16:creationId xmlns:a16="http://schemas.microsoft.com/office/drawing/2014/main" id="{9FE89576-4693-4ED8-B89F-292B7E5F0838}"/>
              </a:ext>
            </a:extLst>
          </p:cNvPr>
          <p:cNvGrpSpPr/>
          <p:nvPr/>
        </p:nvGrpSpPr>
        <p:grpSpPr>
          <a:xfrm>
            <a:off x="2735441" y="1908413"/>
            <a:ext cx="856407" cy="856407"/>
            <a:chOff x="822750" y="830825"/>
            <a:chExt cx="541200" cy="541200"/>
          </a:xfrm>
        </p:grpSpPr>
        <p:sp>
          <p:nvSpPr>
            <p:cNvPr id="6" name="Google Shape;364;p45">
              <a:extLst>
                <a:ext uri="{FF2B5EF4-FFF2-40B4-BE49-F238E27FC236}">
                  <a16:creationId xmlns:a16="http://schemas.microsoft.com/office/drawing/2014/main" id="{9755930C-111B-4773-AC14-A95D6D89BFB1}"/>
                </a:ext>
              </a:extLst>
            </p:cNvPr>
            <p:cNvSpPr/>
            <p:nvPr/>
          </p:nvSpPr>
          <p:spPr>
            <a:xfrm>
              <a:off x="822750" y="830825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367;p45">
              <a:extLst>
                <a:ext uri="{FF2B5EF4-FFF2-40B4-BE49-F238E27FC236}">
                  <a16:creationId xmlns:a16="http://schemas.microsoft.com/office/drawing/2014/main" id="{184C63B3-0E7A-4A74-8486-2DDA6E735BEB}"/>
                </a:ext>
              </a:extLst>
            </p:cNvPr>
            <p:cNvSpPr/>
            <p:nvPr/>
          </p:nvSpPr>
          <p:spPr>
            <a:xfrm>
              <a:off x="967675" y="975752"/>
              <a:ext cx="251340" cy="251360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6427" y="3592"/>
                  </a:moveTo>
                  <a:cubicBezTo>
                    <a:pt x="7939" y="3592"/>
                    <a:pt x="9168" y="4821"/>
                    <a:pt x="9168" y="6365"/>
                  </a:cubicBezTo>
                  <a:cubicBezTo>
                    <a:pt x="9168" y="7846"/>
                    <a:pt x="7908" y="9106"/>
                    <a:pt x="6427" y="9106"/>
                  </a:cubicBezTo>
                  <a:cubicBezTo>
                    <a:pt x="4883" y="9106"/>
                    <a:pt x="3655" y="7877"/>
                    <a:pt x="3655" y="6365"/>
                  </a:cubicBezTo>
                  <a:cubicBezTo>
                    <a:pt x="3655" y="4821"/>
                    <a:pt x="4883" y="3592"/>
                    <a:pt x="6427" y="3592"/>
                  </a:cubicBez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52"/>
                  </a:cubicBezTo>
                  <a:lnTo>
                    <a:pt x="5009" y="1576"/>
                  </a:lnTo>
                  <a:cubicBezTo>
                    <a:pt x="4631" y="1702"/>
                    <a:pt x="4285" y="1828"/>
                    <a:pt x="3970" y="2017"/>
                  </a:cubicBezTo>
                  <a:lnTo>
                    <a:pt x="3466" y="1513"/>
                  </a:lnTo>
                  <a:cubicBezTo>
                    <a:pt x="3308" y="1356"/>
                    <a:pt x="3088" y="1277"/>
                    <a:pt x="2867" y="1277"/>
                  </a:cubicBezTo>
                  <a:cubicBezTo>
                    <a:pt x="2647" y="1277"/>
                    <a:pt x="2426" y="1356"/>
                    <a:pt x="2269" y="1513"/>
                  </a:cubicBezTo>
                  <a:lnTo>
                    <a:pt x="1481" y="2301"/>
                  </a:lnTo>
                  <a:cubicBezTo>
                    <a:pt x="1166" y="2616"/>
                    <a:pt x="1166" y="3151"/>
                    <a:pt x="1481" y="3466"/>
                  </a:cubicBezTo>
                  <a:lnTo>
                    <a:pt x="2017" y="4002"/>
                  </a:lnTo>
                  <a:cubicBezTo>
                    <a:pt x="1796" y="4317"/>
                    <a:pt x="1701" y="4664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7"/>
                    <a:pt x="0" y="5829"/>
                  </a:cubicBezTo>
                  <a:lnTo>
                    <a:pt x="0" y="6932"/>
                  </a:lnTo>
                  <a:cubicBezTo>
                    <a:pt x="0" y="7405"/>
                    <a:pt x="347" y="7783"/>
                    <a:pt x="819" y="7783"/>
                  </a:cubicBezTo>
                  <a:lnTo>
                    <a:pt x="1575" y="7783"/>
                  </a:lnTo>
                  <a:cubicBezTo>
                    <a:pt x="1701" y="8129"/>
                    <a:pt x="1796" y="8476"/>
                    <a:pt x="2017" y="8791"/>
                  </a:cubicBezTo>
                  <a:lnTo>
                    <a:pt x="1481" y="9295"/>
                  </a:lnTo>
                  <a:cubicBezTo>
                    <a:pt x="1166" y="9610"/>
                    <a:pt x="1166" y="10177"/>
                    <a:pt x="1481" y="10492"/>
                  </a:cubicBezTo>
                  <a:lnTo>
                    <a:pt x="2269" y="11280"/>
                  </a:lnTo>
                  <a:cubicBezTo>
                    <a:pt x="2426" y="11437"/>
                    <a:pt x="2647" y="11516"/>
                    <a:pt x="2867" y="11516"/>
                  </a:cubicBezTo>
                  <a:cubicBezTo>
                    <a:pt x="3088" y="11516"/>
                    <a:pt x="3308" y="11437"/>
                    <a:pt x="3466" y="11280"/>
                  </a:cubicBezTo>
                  <a:lnTo>
                    <a:pt x="3970" y="10776"/>
                  </a:lnTo>
                  <a:cubicBezTo>
                    <a:pt x="4285" y="10965"/>
                    <a:pt x="4631" y="11091"/>
                    <a:pt x="5009" y="11185"/>
                  </a:cubicBezTo>
                  <a:lnTo>
                    <a:pt x="5009" y="11941"/>
                  </a:lnTo>
                  <a:cubicBezTo>
                    <a:pt x="5009" y="12414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414"/>
                    <a:pt x="7750" y="11941"/>
                  </a:cubicBezTo>
                  <a:lnTo>
                    <a:pt x="7750" y="11185"/>
                  </a:lnTo>
                  <a:cubicBezTo>
                    <a:pt x="8097" y="11091"/>
                    <a:pt x="8475" y="10965"/>
                    <a:pt x="8790" y="10776"/>
                  </a:cubicBezTo>
                  <a:lnTo>
                    <a:pt x="9294" y="11280"/>
                  </a:lnTo>
                  <a:cubicBezTo>
                    <a:pt x="9452" y="11437"/>
                    <a:pt x="9664" y="11516"/>
                    <a:pt x="9877" y="11516"/>
                  </a:cubicBezTo>
                  <a:cubicBezTo>
                    <a:pt x="10090" y="11516"/>
                    <a:pt x="10302" y="11437"/>
                    <a:pt x="10460" y="11280"/>
                  </a:cubicBezTo>
                  <a:lnTo>
                    <a:pt x="11247" y="10492"/>
                  </a:lnTo>
                  <a:cubicBezTo>
                    <a:pt x="11563" y="10177"/>
                    <a:pt x="11563" y="9610"/>
                    <a:pt x="11247" y="9295"/>
                  </a:cubicBezTo>
                  <a:lnTo>
                    <a:pt x="10743" y="8791"/>
                  </a:lnTo>
                  <a:cubicBezTo>
                    <a:pt x="10932" y="8476"/>
                    <a:pt x="11058" y="8129"/>
                    <a:pt x="11184" y="7783"/>
                  </a:cubicBezTo>
                  <a:lnTo>
                    <a:pt x="11941" y="7783"/>
                  </a:lnTo>
                  <a:cubicBezTo>
                    <a:pt x="12413" y="7783"/>
                    <a:pt x="12760" y="7405"/>
                    <a:pt x="12760" y="6932"/>
                  </a:cubicBezTo>
                  <a:lnTo>
                    <a:pt x="12760" y="5829"/>
                  </a:lnTo>
                  <a:cubicBezTo>
                    <a:pt x="12760" y="5325"/>
                    <a:pt x="12350" y="4979"/>
                    <a:pt x="11941" y="4979"/>
                  </a:cubicBezTo>
                  <a:lnTo>
                    <a:pt x="11184" y="4979"/>
                  </a:lnTo>
                  <a:cubicBezTo>
                    <a:pt x="11058" y="4632"/>
                    <a:pt x="10932" y="4254"/>
                    <a:pt x="10743" y="3939"/>
                  </a:cubicBezTo>
                  <a:lnTo>
                    <a:pt x="11247" y="3435"/>
                  </a:lnTo>
                  <a:cubicBezTo>
                    <a:pt x="11563" y="3120"/>
                    <a:pt x="11563" y="2553"/>
                    <a:pt x="11247" y="2238"/>
                  </a:cubicBezTo>
                  <a:lnTo>
                    <a:pt x="10460" y="1450"/>
                  </a:lnTo>
                  <a:cubicBezTo>
                    <a:pt x="10302" y="1293"/>
                    <a:pt x="10090" y="1214"/>
                    <a:pt x="9877" y="1214"/>
                  </a:cubicBezTo>
                  <a:cubicBezTo>
                    <a:pt x="9664" y="1214"/>
                    <a:pt x="9452" y="1293"/>
                    <a:pt x="9294" y="1450"/>
                  </a:cubicBezTo>
                  <a:lnTo>
                    <a:pt x="8790" y="1986"/>
                  </a:lnTo>
                  <a:cubicBezTo>
                    <a:pt x="8475" y="1765"/>
                    <a:pt x="8097" y="1671"/>
                    <a:pt x="7750" y="1545"/>
                  </a:cubicBezTo>
                  <a:lnTo>
                    <a:pt x="7750" y="852"/>
                  </a:lnTo>
                  <a:cubicBezTo>
                    <a:pt x="7750" y="379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" name="Google Shape;267;p43">
            <a:extLst>
              <a:ext uri="{FF2B5EF4-FFF2-40B4-BE49-F238E27FC236}">
                <a16:creationId xmlns:a16="http://schemas.microsoft.com/office/drawing/2014/main" id="{4D61D0AF-A500-4BD6-A851-27AE95641102}"/>
              </a:ext>
            </a:extLst>
          </p:cNvPr>
          <p:cNvSpPr txBox="1">
            <a:spLocks/>
          </p:cNvSpPr>
          <p:nvPr/>
        </p:nvSpPr>
        <p:spPr>
          <a:xfrm>
            <a:off x="1997987" y="2848710"/>
            <a:ext cx="2331300" cy="23994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Inputs:</a:t>
            </a:r>
          </a:p>
          <a:p>
            <a:pPr marL="457200" indent="-457200" algn="ctr">
              <a:spcBef>
                <a:spcPts val="0"/>
              </a:spcBef>
              <a:buAutoNum type="arabicPeriod"/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Weightings for each fund</a:t>
            </a:r>
          </a:p>
          <a:p>
            <a:pPr marL="457200" indent="-457200" algn="ctr">
              <a:spcBef>
                <a:spcPts val="0"/>
              </a:spcBef>
              <a:buAutoNum type="arabicPeriod"/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Label associated with weightings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        (Target Variable)</a:t>
            </a: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510A7176-2B0F-4E38-B376-779FB54DCB81}"/>
              </a:ext>
            </a:extLst>
          </p:cNvPr>
          <p:cNvGrpSpPr/>
          <p:nvPr/>
        </p:nvGrpSpPr>
        <p:grpSpPr>
          <a:xfrm>
            <a:off x="5892419" y="1908413"/>
            <a:ext cx="856406" cy="856406"/>
            <a:chOff x="2779738" y="830813"/>
            <a:chExt cx="541200" cy="541200"/>
          </a:xfrm>
        </p:grpSpPr>
        <p:sp>
          <p:nvSpPr>
            <p:cNvPr id="11" name="Google Shape;365;p45">
              <a:extLst>
                <a:ext uri="{FF2B5EF4-FFF2-40B4-BE49-F238E27FC236}">
                  <a16:creationId xmlns:a16="http://schemas.microsoft.com/office/drawing/2014/main" id="{D7D13DE5-4FE0-4022-9ACA-88CC52FCC0C6}"/>
                </a:ext>
              </a:extLst>
            </p:cNvPr>
            <p:cNvSpPr/>
            <p:nvPr/>
          </p:nvSpPr>
          <p:spPr>
            <a:xfrm>
              <a:off x="2779738" y="830813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2" name="Google Shape;381;p45">
              <a:extLst>
                <a:ext uri="{FF2B5EF4-FFF2-40B4-BE49-F238E27FC236}">
                  <a16:creationId xmlns:a16="http://schemas.microsoft.com/office/drawing/2014/main" id="{C875068F-4437-4037-9103-5D4BBA82CF27}"/>
                </a:ext>
              </a:extLst>
            </p:cNvPr>
            <p:cNvGrpSpPr/>
            <p:nvPr/>
          </p:nvGrpSpPr>
          <p:grpSpPr>
            <a:xfrm>
              <a:off x="2863970" y="915965"/>
              <a:ext cx="372749" cy="370910"/>
              <a:chOff x="-42994546" y="3950299"/>
              <a:chExt cx="319025" cy="317451"/>
            </a:xfrm>
          </p:grpSpPr>
          <p:sp>
            <p:nvSpPr>
              <p:cNvPr id="13" name="Google Shape;382;p45">
                <a:extLst>
                  <a:ext uri="{FF2B5EF4-FFF2-40B4-BE49-F238E27FC236}">
                    <a16:creationId xmlns:a16="http://schemas.microsoft.com/office/drawing/2014/main" id="{5BC4BAB9-D234-48F8-85BF-AE573573348D}"/>
                  </a:ext>
                </a:extLst>
              </p:cNvPr>
              <p:cNvSpPr/>
              <p:nvPr/>
            </p:nvSpPr>
            <p:spPr>
              <a:xfrm>
                <a:off x="-42930775" y="4225200"/>
                <a:ext cx="19142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7657" h="1702" extrusionOk="0">
                    <a:moveTo>
                      <a:pt x="442" y="0"/>
                    </a:moveTo>
                    <a:cubicBezTo>
                      <a:pt x="190" y="0"/>
                      <a:pt x="1" y="221"/>
                      <a:pt x="1" y="441"/>
                    </a:cubicBezTo>
                    <a:lnTo>
                      <a:pt x="1" y="1292"/>
                    </a:lnTo>
                    <a:cubicBezTo>
                      <a:pt x="1" y="1512"/>
                      <a:pt x="190" y="1701"/>
                      <a:pt x="442" y="1701"/>
                    </a:cubicBezTo>
                    <a:lnTo>
                      <a:pt x="7215" y="1701"/>
                    </a:lnTo>
                    <a:cubicBezTo>
                      <a:pt x="7499" y="1701"/>
                      <a:pt x="7656" y="1512"/>
                      <a:pt x="7656" y="1292"/>
                    </a:cubicBezTo>
                    <a:lnTo>
                      <a:pt x="7656" y="441"/>
                    </a:lnTo>
                    <a:cubicBezTo>
                      <a:pt x="7656" y="221"/>
                      <a:pt x="7436" y="0"/>
                      <a:pt x="72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383;p45">
                <a:extLst>
                  <a:ext uri="{FF2B5EF4-FFF2-40B4-BE49-F238E27FC236}">
                    <a16:creationId xmlns:a16="http://schemas.microsoft.com/office/drawing/2014/main" id="{9C490710-33B3-4F7A-85CA-7966C8ACF7DC}"/>
                  </a:ext>
                </a:extLst>
              </p:cNvPr>
              <p:cNvSpPr/>
              <p:nvPr/>
            </p:nvSpPr>
            <p:spPr>
              <a:xfrm>
                <a:off x="-42908725" y="4163750"/>
                <a:ext cx="1489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5956" h="1702" extrusionOk="0">
                    <a:moveTo>
                      <a:pt x="442" y="1"/>
                    </a:moveTo>
                    <a:cubicBezTo>
                      <a:pt x="190" y="1"/>
                      <a:pt x="1" y="190"/>
                      <a:pt x="1" y="410"/>
                    </a:cubicBezTo>
                    <a:lnTo>
                      <a:pt x="1" y="1261"/>
                    </a:lnTo>
                    <a:cubicBezTo>
                      <a:pt x="1" y="1481"/>
                      <a:pt x="190" y="1702"/>
                      <a:pt x="442" y="1702"/>
                    </a:cubicBezTo>
                    <a:lnTo>
                      <a:pt x="5514" y="1702"/>
                    </a:lnTo>
                    <a:cubicBezTo>
                      <a:pt x="5735" y="1702"/>
                      <a:pt x="5955" y="1481"/>
                      <a:pt x="5955" y="1261"/>
                    </a:cubicBezTo>
                    <a:lnTo>
                      <a:pt x="5955" y="410"/>
                    </a:lnTo>
                    <a:cubicBezTo>
                      <a:pt x="5955" y="190"/>
                      <a:pt x="5735" y="1"/>
                      <a:pt x="551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384;p45">
                <a:extLst>
                  <a:ext uri="{FF2B5EF4-FFF2-40B4-BE49-F238E27FC236}">
                    <a16:creationId xmlns:a16="http://schemas.microsoft.com/office/drawing/2014/main" id="{FFB16314-B4C4-4665-9CEC-78AB1E40164A}"/>
                  </a:ext>
                </a:extLst>
              </p:cNvPr>
              <p:cNvSpPr/>
              <p:nvPr/>
            </p:nvSpPr>
            <p:spPr>
              <a:xfrm>
                <a:off x="-42994546" y="3950299"/>
                <a:ext cx="319025" cy="211125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8445" extrusionOk="0">
                    <a:moveTo>
                      <a:pt x="6428" y="852"/>
                    </a:moveTo>
                    <a:cubicBezTo>
                      <a:pt x="6648" y="852"/>
                      <a:pt x="6806" y="1009"/>
                      <a:pt x="6869" y="1261"/>
                    </a:cubicBezTo>
                    <a:lnTo>
                      <a:pt x="6869" y="1324"/>
                    </a:lnTo>
                    <a:cubicBezTo>
                      <a:pt x="6806" y="1513"/>
                      <a:pt x="6648" y="1702"/>
                      <a:pt x="6428" y="1702"/>
                    </a:cubicBezTo>
                    <a:cubicBezTo>
                      <a:pt x="6176" y="1702"/>
                      <a:pt x="6018" y="1576"/>
                      <a:pt x="5987" y="1324"/>
                    </a:cubicBezTo>
                    <a:lnTo>
                      <a:pt x="5987" y="1261"/>
                    </a:lnTo>
                    <a:cubicBezTo>
                      <a:pt x="6018" y="1041"/>
                      <a:pt x="6176" y="852"/>
                      <a:pt x="6428" y="852"/>
                    </a:cubicBezTo>
                    <a:close/>
                    <a:moveTo>
                      <a:pt x="2112" y="2742"/>
                    </a:moveTo>
                    <a:lnTo>
                      <a:pt x="3340" y="6396"/>
                    </a:lnTo>
                    <a:lnTo>
                      <a:pt x="914" y="6396"/>
                    </a:lnTo>
                    <a:lnTo>
                      <a:pt x="2112" y="2742"/>
                    </a:lnTo>
                    <a:close/>
                    <a:moveTo>
                      <a:pt x="10681" y="2742"/>
                    </a:moveTo>
                    <a:lnTo>
                      <a:pt x="11878" y="6396"/>
                    </a:lnTo>
                    <a:lnTo>
                      <a:pt x="9452" y="6396"/>
                    </a:lnTo>
                    <a:lnTo>
                      <a:pt x="10681" y="2742"/>
                    </a:lnTo>
                    <a:close/>
                    <a:moveTo>
                      <a:pt x="6333" y="1"/>
                    </a:moveTo>
                    <a:cubicBezTo>
                      <a:pt x="5798" y="1"/>
                      <a:pt x="5325" y="347"/>
                      <a:pt x="5168" y="852"/>
                    </a:cubicBezTo>
                    <a:lnTo>
                      <a:pt x="1292" y="852"/>
                    </a:lnTo>
                    <a:cubicBezTo>
                      <a:pt x="1103" y="852"/>
                      <a:pt x="914" y="1009"/>
                      <a:pt x="883" y="1198"/>
                    </a:cubicBezTo>
                    <a:cubicBezTo>
                      <a:pt x="820" y="1482"/>
                      <a:pt x="1040" y="1702"/>
                      <a:pt x="1292" y="1702"/>
                    </a:cubicBezTo>
                    <a:lnTo>
                      <a:pt x="1576" y="1702"/>
                    </a:lnTo>
                    <a:cubicBezTo>
                      <a:pt x="1" y="6491"/>
                      <a:pt x="32" y="6333"/>
                      <a:pt x="32" y="6459"/>
                    </a:cubicBezTo>
                    <a:cubicBezTo>
                      <a:pt x="64" y="7562"/>
                      <a:pt x="1009" y="8444"/>
                      <a:pt x="2112" y="8444"/>
                    </a:cubicBezTo>
                    <a:cubicBezTo>
                      <a:pt x="3277" y="8444"/>
                      <a:pt x="4159" y="7562"/>
                      <a:pt x="4159" y="6459"/>
                    </a:cubicBezTo>
                    <a:cubicBezTo>
                      <a:pt x="4159" y="6333"/>
                      <a:pt x="4222" y="6491"/>
                      <a:pt x="2647" y="1702"/>
                    </a:cubicBezTo>
                    <a:lnTo>
                      <a:pt x="5105" y="1702"/>
                    </a:lnTo>
                    <a:lnTo>
                      <a:pt x="5105" y="7342"/>
                    </a:lnTo>
                    <a:cubicBezTo>
                      <a:pt x="5105" y="7594"/>
                      <a:pt x="5325" y="7783"/>
                      <a:pt x="5546" y="7783"/>
                    </a:cubicBezTo>
                    <a:lnTo>
                      <a:pt x="7247" y="7783"/>
                    </a:lnTo>
                    <a:cubicBezTo>
                      <a:pt x="7499" y="7783"/>
                      <a:pt x="7688" y="7594"/>
                      <a:pt x="7688" y="7342"/>
                    </a:cubicBezTo>
                    <a:lnTo>
                      <a:pt x="7688" y="1702"/>
                    </a:lnTo>
                    <a:lnTo>
                      <a:pt x="10177" y="1702"/>
                    </a:lnTo>
                    <a:cubicBezTo>
                      <a:pt x="8602" y="6491"/>
                      <a:pt x="8633" y="6333"/>
                      <a:pt x="8633" y="6459"/>
                    </a:cubicBezTo>
                    <a:cubicBezTo>
                      <a:pt x="8665" y="7562"/>
                      <a:pt x="9578" y="8444"/>
                      <a:pt x="10681" y="8444"/>
                    </a:cubicBezTo>
                    <a:cubicBezTo>
                      <a:pt x="11815" y="8444"/>
                      <a:pt x="12729" y="7562"/>
                      <a:pt x="12729" y="6459"/>
                    </a:cubicBezTo>
                    <a:cubicBezTo>
                      <a:pt x="12729" y="6333"/>
                      <a:pt x="12760" y="6491"/>
                      <a:pt x="11185" y="1702"/>
                    </a:cubicBezTo>
                    <a:lnTo>
                      <a:pt x="11437" y="1702"/>
                    </a:lnTo>
                    <a:cubicBezTo>
                      <a:pt x="11626" y="1702"/>
                      <a:pt x="11815" y="1576"/>
                      <a:pt x="11847" y="1356"/>
                    </a:cubicBezTo>
                    <a:cubicBezTo>
                      <a:pt x="11910" y="1104"/>
                      <a:pt x="11689" y="852"/>
                      <a:pt x="11437" y="852"/>
                    </a:cubicBezTo>
                    <a:lnTo>
                      <a:pt x="7530" y="852"/>
                    </a:lnTo>
                    <a:cubicBezTo>
                      <a:pt x="7373" y="347"/>
                      <a:pt x="6900" y="1"/>
                      <a:pt x="633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cxnSp>
        <p:nvCxnSpPr>
          <p:cNvPr id="16" name="Google Shape;286;p43">
            <a:extLst>
              <a:ext uri="{FF2B5EF4-FFF2-40B4-BE49-F238E27FC236}">
                <a16:creationId xmlns:a16="http://schemas.microsoft.com/office/drawing/2014/main" id="{0EF737A9-8B2B-4390-B66E-AF011E9FEF53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3591848" y="2336616"/>
            <a:ext cx="2300571" cy="1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0" name="Google Shape;267;p43">
            <a:extLst>
              <a:ext uri="{FF2B5EF4-FFF2-40B4-BE49-F238E27FC236}">
                <a16:creationId xmlns:a16="http://schemas.microsoft.com/office/drawing/2014/main" id="{DA718C62-19CC-4A5E-A778-B80A0AC2EF03}"/>
              </a:ext>
            </a:extLst>
          </p:cNvPr>
          <p:cNvSpPr txBox="1">
            <a:spLocks/>
          </p:cNvSpPr>
          <p:nvPr/>
        </p:nvSpPr>
        <p:spPr>
          <a:xfrm>
            <a:off x="5154928" y="2799763"/>
            <a:ext cx="2331300" cy="23994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 err="1">
                <a:solidFill>
                  <a:schemeClr val="bg1"/>
                </a:solidFill>
                <a:latin typeface="Oriya Sangam MN"/>
              </a:rPr>
              <a:t>LightGBM</a:t>
            </a: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 Model</a:t>
            </a:r>
          </a:p>
          <a:p>
            <a:pPr marL="342900" indent="-342900" algn="ctr">
              <a:spcBef>
                <a:spcPts val="0"/>
              </a:spcBef>
              <a:buFontTx/>
              <a:buChar char="-"/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Learn what factors make the weightings being good 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-&gt; those labelled with 1</a:t>
            </a:r>
          </a:p>
        </p:txBody>
      </p:sp>
      <p:cxnSp>
        <p:nvCxnSpPr>
          <p:cNvPr id="21" name="Google Shape;286;p43">
            <a:extLst>
              <a:ext uri="{FF2B5EF4-FFF2-40B4-BE49-F238E27FC236}">
                <a16:creationId xmlns:a16="http://schemas.microsoft.com/office/drawing/2014/main" id="{96DD6522-7813-4245-B08B-83F927E54767}"/>
              </a:ext>
            </a:extLst>
          </p:cNvPr>
          <p:cNvCxnSpPr>
            <a:cxnSpLocks/>
          </p:cNvCxnSpPr>
          <p:nvPr/>
        </p:nvCxnSpPr>
        <p:spPr>
          <a:xfrm flipV="1">
            <a:off x="6748825" y="2336616"/>
            <a:ext cx="1731292" cy="2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B4F7D878-CE20-46F3-BB3C-BC6643081416}"/>
              </a:ext>
            </a:extLst>
          </p:cNvPr>
          <p:cNvGrpSpPr/>
          <p:nvPr/>
        </p:nvGrpSpPr>
        <p:grpSpPr>
          <a:xfrm>
            <a:off x="8491677" y="1924818"/>
            <a:ext cx="856406" cy="856406"/>
            <a:chOff x="4881663" y="831113"/>
            <a:chExt cx="541200" cy="541200"/>
          </a:xfrm>
        </p:grpSpPr>
        <p:sp>
          <p:nvSpPr>
            <p:cNvPr id="28" name="Google Shape;366;p45">
              <a:extLst>
                <a:ext uri="{FF2B5EF4-FFF2-40B4-BE49-F238E27FC236}">
                  <a16:creationId xmlns:a16="http://schemas.microsoft.com/office/drawing/2014/main" id="{5C569E5E-1DE6-4AC9-98F1-B1E0760B5DB2}"/>
                </a:ext>
              </a:extLst>
            </p:cNvPr>
            <p:cNvSpPr/>
            <p:nvPr/>
          </p:nvSpPr>
          <p:spPr>
            <a:xfrm>
              <a:off x="4881663" y="831113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9" name="Google Shape;368;p45">
              <a:extLst>
                <a:ext uri="{FF2B5EF4-FFF2-40B4-BE49-F238E27FC236}">
                  <a16:creationId xmlns:a16="http://schemas.microsoft.com/office/drawing/2014/main" id="{9E688DE0-6FDC-427A-B543-DFEE6F286C78}"/>
                </a:ext>
              </a:extLst>
            </p:cNvPr>
            <p:cNvGrpSpPr/>
            <p:nvPr/>
          </p:nvGrpSpPr>
          <p:grpSpPr>
            <a:xfrm>
              <a:off x="5044232" y="964959"/>
              <a:ext cx="249489" cy="250119"/>
              <a:chOff x="-61784125" y="3377700"/>
              <a:chExt cx="316650" cy="317450"/>
            </a:xfrm>
          </p:grpSpPr>
          <p:sp>
            <p:nvSpPr>
              <p:cNvPr id="30" name="Google Shape;369;p45">
                <a:extLst>
                  <a:ext uri="{FF2B5EF4-FFF2-40B4-BE49-F238E27FC236}">
                    <a16:creationId xmlns:a16="http://schemas.microsoft.com/office/drawing/2014/main" id="{C34CAAC1-BAA2-42FE-9E19-DB5623483C59}"/>
                  </a:ext>
                </a:extLst>
              </p:cNvPr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70;p45">
                <a:extLst>
                  <a:ext uri="{FF2B5EF4-FFF2-40B4-BE49-F238E27FC236}">
                    <a16:creationId xmlns:a16="http://schemas.microsoft.com/office/drawing/2014/main" id="{8EDEFEB0-28FA-4CEA-8541-F94C2896A1BF}"/>
                  </a:ext>
                </a:extLst>
              </p:cNvPr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2474" extrusionOk="0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71;p45">
                <a:extLst>
                  <a:ext uri="{FF2B5EF4-FFF2-40B4-BE49-F238E27FC236}">
                    <a16:creationId xmlns:a16="http://schemas.microsoft.com/office/drawing/2014/main" id="{B8F2E0A7-E815-433E-BA53-A46920A32608}"/>
                  </a:ext>
                </a:extLst>
              </p:cNvPr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309" extrusionOk="0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72;p45">
                <a:extLst>
                  <a:ext uri="{FF2B5EF4-FFF2-40B4-BE49-F238E27FC236}">
                    <a16:creationId xmlns:a16="http://schemas.microsoft.com/office/drawing/2014/main" id="{7B86DC73-F931-4DBE-AC15-2BDF99D17FD8}"/>
                  </a:ext>
                </a:extLst>
              </p:cNvPr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2048" extrusionOk="0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" name="Google Shape;373;p45">
                <a:extLst>
                  <a:ext uri="{FF2B5EF4-FFF2-40B4-BE49-F238E27FC236}">
                    <a16:creationId xmlns:a16="http://schemas.microsoft.com/office/drawing/2014/main" id="{80E921E1-E4CA-47AE-B721-DE21353C7374}"/>
                  </a:ext>
                </a:extLst>
              </p:cNvPr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74;p45">
                <a:extLst>
                  <a:ext uri="{FF2B5EF4-FFF2-40B4-BE49-F238E27FC236}">
                    <a16:creationId xmlns:a16="http://schemas.microsoft.com/office/drawing/2014/main" id="{40803CFC-86CC-4E1E-AEFB-D18CEB368CB9}"/>
                  </a:ext>
                </a:extLst>
              </p:cNvPr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75;p45">
                <a:extLst>
                  <a:ext uri="{FF2B5EF4-FFF2-40B4-BE49-F238E27FC236}">
                    <a16:creationId xmlns:a16="http://schemas.microsoft.com/office/drawing/2014/main" id="{92A81047-5CF1-4250-A3B4-306B007A252D}"/>
                  </a:ext>
                </a:extLst>
              </p:cNvPr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" name="Google Shape;267;p43">
            <a:extLst>
              <a:ext uri="{FF2B5EF4-FFF2-40B4-BE49-F238E27FC236}">
                <a16:creationId xmlns:a16="http://schemas.microsoft.com/office/drawing/2014/main" id="{9971698B-F9BA-45AD-9FF0-28C5C0C1612B}"/>
              </a:ext>
            </a:extLst>
          </p:cNvPr>
          <p:cNvSpPr txBox="1">
            <a:spLocks/>
          </p:cNvSpPr>
          <p:nvPr/>
        </p:nvSpPr>
        <p:spPr>
          <a:xfrm>
            <a:off x="7780180" y="2764820"/>
            <a:ext cx="2331300" cy="23994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Output: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Trained Model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3DB13B72-2DAE-4150-A517-7D28D0826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324" y="391328"/>
            <a:ext cx="12227907" cy="856407"/>
          </a:xfrm>
        </p:spPr>
        <p:txBody>
          <a:bodyPr/>
          <a:lstStyle/>
          <a:p>
            <a:r>
              <a:rPr lang="en-US" altLang="zh-TW" dirty="0">
                <a:solidFill>
                  <a:srgbClr val="FFFFFF"/>
                </a:solidFill>
              </a:rPr>
              <a:t>Funds allocation System</a:t>
            </a:r>
            <a:br>
              <a:rPr lang="en-US" altLang="zh-HK" dirty="0">
                <a:solidFill>
                  <a:srgbClr val="FFFFFF"/>
                </a:solidFill>
              </a:rPr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9667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324" y="391328"/>
            <a:ext cx="12227907" cy="856407"/>
          </a:xfrm>
        </p:spPr>
        <p:txBody>
          <a:bodyPr/>
          <a:lstStyle/>
          <a:p>
            <a:r>
              <a:rPr lang="en-US" altLang="zh-TW" dirty="0">
                <a:solidFill>
                  <a:srgbClr val="FFFFFF"/>
                </a:solidFill>
              </a:rPr>
              <a:t>Funds allocation System</a:t>
            </a:r>
            <a:br>
              <a:rPr lang="en-US" altLang="zh-HK" dirty="0">
                <a:solidFill>
                  <a:srgbClr val="FFFFFF"/>
                </a:solidFill>
              </a:rPr>
            </a:br>
            <a:endParaRPr lang="en-GB" dirty="0"/>
          </a:p>
        </p:txBody>
      </p:sp>
      <p:grpSp>
        <p:nvGrpSpPr>
          <p:cNvPr id="90" name="群組 89">
            <a:extLst>
              <a:ext uri="{FF2B5EF4-FFF2-40B4-BE49-F238E27FC236}">
                <a16:creationId xmlns:a16="http://schemas.microsoft.com/office/drawing/2014/main" id="{96EA5C3B-EBC9-4CEF-8701-CBECFEBED86B}"/>
              </a:ext>
            </a:extLst>
          </p:cNvPr>
          <p:cNvGrpSpPr/>
          <p:nvPr/>
        </p:nvGrpSpPr>
        <p:grpSpPr>
          <a:xfrm>
            <a:off x="1661651" y="1556076"/>
            <a:ext cx="856407" cy="856407"/>
            <a:chOff x="822750" y="830825"/>
            <a:chExt cx="541200" cy="541200"/>
          </a:xfrm>
        </p:grpSpPr>
        <p:sp>
          <p:nvSpPr>
            <p:cNvPr id="91" name="Google Shape;364;p45">
              <a:extLst>
                <a:ext uri="{FF2B5EF4-FFF2-40B4-BE49-F238E27FC236}">
                  <a16:creationId xmlns:a16="http://schemas.microsoft.com/office/drawing/2014/main" id="{B34609AF-1DA6-4CD3-A448-6A5F985106F1}"/>
                </a:ext>
              </a:extLst>
            </p:cNvPr>
            <p:cNvSpPr/>
            <p:nvPr/>
          </p:nvSpPr>
          <p:spPr>
            <a:xfrm>
              <a:off x="822750" y="830825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367;p45">
              <a:extLst>
                <a:ext uri="{FF2B5EF4-FFF2-40B4-BE49-F238E27FC236}">
                  <a16:creationId xmlns:a16="http://schemas.microsoft.com/office/drawing/2014/main" id="{99C55EF6-4DDA-4ECA-A625-F89B460E7A6B}"/>
                </a:ext>
              </a:extLst>
            </p:cNvPr>
            <p:cNvSpPr/>
            <p:nvPr/>
          </p:nvSpPr>
          <p:spPr>
            <a:xfrm>
              <a:off x="967675" y="975752"/>
              <a:ext cx="251340" cy="251360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6427" y="3592"/>
                  </a:moveTo>
                  <a:cubicBezTo>
                    <a:pt x="7939" y="3592"/>
                    <a:pt x="9168" y="4821"/>
                    <a:pt x="9168" y="6365"/>
                  </a:cubicBezTo>
                  <a:cubicBezTo>
                    <a:pt x="9168" y="7846"/>
                    <a:pt x="7908" y="9106"/>
                    <a:pt x="6427" y="9106"/>
                  </a:cubicBezTo>
                  <a:cubicBezTo>
                    <a:pt x="4883" y="9106"/>
                    <a:pt x="3655" y="7877"/>
                    <a:pt x="3655" y="6365"/>
                  </a:cubicBezTo>
                  <a:cubicBezTo>
                    <a:pt x="3655" y="4821"/>
                    <a:pt x="4883" y="3592"/>
                    <a:pt x="6427" y="3592"/>
                  </a:cubicBez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52"/>
                  </a:cubicBezTo>
                  <a:lnTo>
                    <a:pt x="5009" y="1576"/>
                  </a:lnTo>
                  <a:cubicBezTo>
                    <a:pt x="4631" y="1702"/>
                    <a:pt x="4285" y="1828"/>
                    <a:pt x="3970" y="2017"/>
                  </a:cubicBezTo>
                  <a:lnTo>
                    <a:pt x="3466" y="1513"/>
                  </a:lnTo>
                  <a:cubicBezTo>
                    <a:pt x="3308" y="1356"/>
                    <a:pt x="3088" y="1277"/>
                    <a:pt x="2867" y="1277"/>
                  </a:cubicBezTo>
                  <a:cubicBezTo>
                    <a:pt x="2647" y="1277"/>
                    <a:pt x="2426" y="1356"/>
                    <a:pt x="2269" y="1513"/>
                  </a:cubicBezTo>
                  <a:lnTo>
                    <a:pt x="1481" y="2301"/>
                  </a:lnTo>
                  <a:cubicBezTo>
                    <a:pt x="1166" y="2616"/>
                    <a:pt x="1166" y="3151"/>
                    <a:pt x="1481" y="3466"/>
                  </a:cubicBezTo>
                  <a:lnTo>
                    <a:pt x="2017" y="4002"/>
                  </a:lnTo>
                  <a:cubicBezTo>
                    <a:pt x="1796" y="4317"/>
                    <a:pt x="1701" y="4664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7"/>
                    <a:pt x="0" y="5829"/>
                  </a:cubicBezTo>
                  <a:lnTo>
                    <a:pt x="0" y="6932"/>
                  </a:lnTo>
                  <a:cubicBezTo>
                    <a:pt x="0" y="7405"/>
                    <a:pt x="347" y="7783"/>
                    <a:pt x="819" y="7783"/>
                  </a:cubicBezTo>
                  <a:lnTo>
                    <a:pt x="1575" y="7783"/>
                  </a:lnTo>
                  <a:cubicBezTo>
                    <a:pt x="1701" y="8129"/>
                    <a:pt x="1796" y="8476"/>
                    <a:pt x="2017" y="8791"/>
                  </a:cubicBezTo>
                  <a:lnTo>
                    <a:pt x="1481" y="9295"/>
                  </a:lnTo>
                  <a:cubicBezTo>
                    <a:pt x="1166" y="9610"/>
                    <a:pt x="1166" y="10177"/>
                    <a:pt x="1481" y="10492"/>
                  </a:cubicBezTo>
                  <a:lnTo>
                    <a:pt x="2269" y="11280"/>
                  </a:lnTo>
                  <a:cubicBezTo>
                    <a:pt x="2426" y="11437"/>
                    <a:pt x="2647" y="11516"/>
                    <a:pt x="2867" y="11516"/>
                  </a:cubicBezTo>
                  <a:cubicBezTo>
                    <a:pt x="3088" y="11516"/>
                    <a:pt x="3308" y="11437"/>
                    <a:pt x="3466" y="11280"/>
                  </a:cubicBezTo>
                  <a:lnTo>
                    <a:pt x="3970" y="10776"/>
                  </a:lnTo>
                  <a:cubicBezTo>
                    <a:pt x="4285" y="10965"/>
                    <a:pt x="4631" y="11091"/>
                    <a:pt x="5009" y="11185"/>
                  </a:cubicBezTo>
                  <a:lnTo>
                    <a:pt x="5009" y="11941"/>
                  </a:lnTo>
                  <a:cubicBezTo>
                    <a:pt x="5009" y="12414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414"/>
                    <a:pt x="7750" y="11941"/>
                  </a:cubicBezTo>
                  <a:lnTo>
                    <a:pt x="7750" y="11185"/>
                  </a:lnTo>
                  <a:cubicBezTo>
                    <a:pt x="8097" y="11091"/>
                    <a:pt x="8475" y="10965"/>
                    <a:pt x="8790" y="10776"/>
                  </a:cubicBezTo>
                  <a:lnTo>
                    <a:pt x="9294" y="11280"/>
                  </a:lnTo>
                  <a:cubicBezTo>
                    <a:pt x="9452" y="11437"/>
                    <a:pt x="9664" y="11516"/>
                    <a:pt x="9877" y="11516"/>
                  </a:cubicBezTo>
                  <a:cubicBezTo>
                    <a:pt x="10090" y="11516"/>
                    <a:pt x="10302" y="11437"/>
                    <a:pt x="10460" y="11280"/>
                  </a:cubicBezTo>
                  <a:lnTo>
                    <a:pt x="11247" y="10492"/>
                  </a:lnTo>
                  <a:cubicBezTo>
                    <a:pt x="11563" y="10177"/>
                    <a:pt x="11563" y="9610"/>
                    <a:pt x="11247" y="9295"/>
                  </a:cubicBezTo>
                  <a:lnTo>
                    <a:pt x="10743" y="8791"/>
                  </a:lnTo>
                  <a:cubicBezTo>
                    <a:pt x="10932" y="8476"/>
                    <a:pt x="11058" y="8129"/>
                    <a:pt x="11184" y="7783"/>
                  </a:cubicBezTo>
                  <a:lnTo>
                    <a:pt x="11941" y="7783"/>
                  </a:lnTo>
                  <a:cubicBezTo>
                    <a:pt x="12413" y="7783"/>
                    <a:pt x="12760" y="7405"/>
                    <a:pt x="12760" y="6932"/>
                  </a:cubicBezTo>
                  <a:lnTo>
                    <a:pt x="12760" y="5829"/>
                  </a:lnTo>
                  <a:cubicBezTo>
                    <a:pt x="12760" y="5325"/>
                    <a:pt x="12350" y="4979"/>
                    <a:pt x="11941" y="4979"/>
                  </a:cubicBezTo>
                  <a:lnTo>
                    <a:pt x="11184" y="4979"/>
                  </a:lnTo>
                  <a:cubicBezTo>
                    <a:pt x="11058" y="4632"/>
                    <a:pt x="10932" y="4254"/>
                    <a:pt x="10743" y="3939"/>
                  </a:cubicBezTo>
                  <a:lnTo>
                    <a:pt x="11247" y="3435"/>
                  </a:lnTo>
                  <a:cubicBezTo>
                    <a:pt x="11563" y="3120"/>
                    <a:pt x="11563" y="2553"/>
                    <a:pt x="11247" y="2238"/>
                  </a:cubicBezTo>
                  <a:lnTo>
                    <a:pt x="10460" y="1450"/>
                  </a:lnTo>
                  <a:cubicBezTo>
                    <a:pt x="10302" y="1293"/>
                    <a:pt x="10090" y="1214"/>
                    <a:pt x="9877" y="1214"/>
                  </a:cubicBezTo>
                  <a:cubicBezTo>
                    <a:pt x="9664" y="1214"/>
                    <a:pt x="9452" y="1293"/>
                    <a:pt x="9294" y="1450"/>
                  </a:cubicBezTo>
                  <a:lnTo>
                    <a:pt x="8790" y="1986"/>
                  </a:lnTo>
                  <a:cubicBezTo>
                    <a:pt x="8475" y="1765"/>
                    <a:pt x="8097" y="1671"/>
                    <a:pt x="7750" y="1545"/>
                  </a:cubicBezTo>
                  <a:lnTo>
                    <a:pt x="7750" y="852"/>
                  </a:lnTo>
                  <a:cubicBezTo>
                    <a:pt x="7750" y="379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3" name="Google Shape;267;p43">
            <a:extLst>
              <a:ext uri="{FF2B5EF4-FFF2-40B4-BE49-F238E27FC236}">
                <a16:creationId xmlns:a16="http://schemas.microsoft.com/office/drawing/2014/main" id="{7F083882-6AC8-4A64-AD8D-8D126F201FE6}"/>
              </a:ext>
            </a:extLst>
          </p:cNvPr>
          <p:cNvSpPr txBox="1">
            <a:spLocks/>
          </p:cNvSpPr>
          <p:nvPr/>
        </p:nvSpPr>
        <p:spPr>
          <a:xfrm>
            <a:off x="924197" y="2496373"/>
            <a:ext cx="2331300" cy="1178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Inputs:</a:t>
            </a:r>
          </a:p>
          <a:p>
            <a:pPr marL="457200" indent="-457200" algn="ctr">
              <a:spcBef>
                <a:spcPts val="0"/>
              </a:spcBef>
              <a:buAutoNum type="arabicPeriod"/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Weightings for each fund for each month</a:t>
            </a:r>
          </a:p>
        </p:txBody>
      </p:sp>
      <p:cxnSp>
        <p:nvCxnSpPr>
          <p:cNvPr id="94" name="Google Shape;286;p43">
            <a:extLst>
              <a:ext uri="{FF2B5EF4-FFF2-40B4-BE49-F238E27FC236}">
                <a16:creationId xmlns:a16="http://schemas.microsoft.com/office/drawing/2014/main" id="{93D23E2A-55DA-40F7-B449-499A567EC049}"/>
              </a:ext>
            </a:extLst>
          </p:cNvPr>
          <p:cNvCxnSpPr>
            <a:cxnSpLocks/>
          </p:cNvCxnSpPr>
          <p:nvPr/>
        </p:nvCxnSpPr>
        <p:spPr>
          <a:xfrm flipV="1">
            <a:off x="2441562" y="1984279"/>
            <a:ext cx="2300571" cy="1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EC77EBB7-5E42-4A02-8C82-8CCB1BCDC1AF}"/>
              </a:ext>
            </a:extLst>
          </p:cNvPr>
          <p:cNvGrpSpPr/>
          <p:nvPr/>
        </p:nvGrpSpPr>
        <p:grpSpPr>
          <a:xfrm>
            <a:off x="4642530" y="1551109"/>
            <a:ext cx="829272" cy="829272"/>
            <a:chOff x="5364742" y="1708610"/>
            <a:chExt cx="541200" cy="541200"/>
          </a:xfrm>
        </p:grpSpPr>
        <p:sp>
          <p:nvSpPr>
            <p:cNvPr id="96" name="Google Shape;270;p43">
              <a:extLst>
                <a:ext uri="{FF2B5EF4-FFF2-40B4-BE49-F238E27FC236}">
                  <a16:creationId xmlns:a16="http://schemas.microsoft.com/office/drawing/2014/main" id="{4B29FD04-409C-49F6-9FED-1DCA0B10DD41}"/>
                </a:ext>
              </a:extLst>
            </p:cNvPr>
            <p:cNvSpPr/>
            <p:nvPr/>
          </p:nvSpPr>
          <p:spPr>
            <a:xfrm>
              <a:off x="5364742" y="1708610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97" name="Google Shape;273;p43">
              <a:extLst>
                <a:ext uri="{FF2B5EF4-FFF2-40B4-BE49-F238E27FC236}">
                  <a16:creationId xmlns:a16="http://schemas.microsoft.com/office/drawing/2014/main" id="{10C99109-80B1-44C7-AD03-9DBF6AF8CA31}"/>
                </a:ext>
              </a:extLst>
            </p:cNvPr>
            <p:cNvGrpSpPr/>
            <p:nvPr/>
          </p:nvGrpSpPr>
          <p:grpSpPr>
            <a:xfrm>
              <a:off x="5483703" y="1834636"/>
              <a:ext cx="250729" cy="249482"/>
              <a:chOff x="-62151950" y="4111783"/>
              <a:chExt cx="318225" cy="316642"/>
            </a:xfrm>
          </p:grpSpPr>
          <p:sp>
            <p:nvSpPr>
              <p:cNvPr id="98" name="Google Shape;274;p43">
                <a:extLst>
                  <a:ext uri="{FF2B5EF4-FFF2-40B4-BE49-F238E27FC236}">
                    <a16:creationId xmlns:a16="http://schemas.microsoft.com/office/drawing/2014/main" id="{BC623206-A43D-4909-B982-01C80090CFF2}"/>
                  </a:ext>
                </a:extLst>
              </p:cNvPr>
              <p:cNvSpPr/>
              <p:nvPr/>
            </p:nvSpPr>
            <p:spPr>
              <a:xfrm>
                <a:off x="-62151950" y="4407925"/>
                <a:ext cx="31822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441"/>
                    </a:cubicBezTo>
                    <a:cubicBezTo>
                      <a:pt x="1" y="662"/>
                      <a:pt x="221" y="819"/>
                      <a:pt x="442" y="819"/>
                    </a:cubicBezTo>
                    <a:lnTo>
                      <a:pt x="12288" y="819"/>
                    </a:lnTo>
                    <a:cubicBezTo>
                      <a:pt x="12540" y="819"/>
                      <a:pt x="12697" y="630"/>
                      <a:pt x="12697" y="441"/>
                    </a:cubicBezTo>
                    <a:cubicBezTo>
                      <a:pt x="12729" y="158"/>
                      <a:pt x="12540" y="0"/>
                      <a:pt x="1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275;p43">
                <a:extLst>
                  <a:ext uri="{FF2B5EF4-FFF2-40B4-BE49-F238E27FC236}">
                    <a16:creationId xmlns:a16="http://schemas.microsoft.com/office/drawing/2014/main" id="{54D44C36-8B39-448E-91E5-BCF42A2C1F91}"/>
                  </a:ext>
                </a:extLst>
              </p:cNvPr>
              <p:cNvSpPr/>
              <p:nvPr/>
            </p:nvSpPr>
            <p:spPr>
              <a:xfrm>
                <a:off x="-62151950" y="4283475"/>
                <a:ext cx="84300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4160" extrusionOk="0">
                    <a:moveTo>
                      <a:pt x="1009" y="0"/>
                    </a:moveTo>
                    <a:cubicBezTo>
                      <a:pt x="442" y="0"/>
                      <a:pt x="1" y="442"/>
                      <a:pt x="1" y="1009"/>
                    </a:cubicBezTo>
                    <a:lnTo>
                      <a:pt x="1" y="3214"/>
                    </a:lnTo>
                    <a:cubicBezTo>
                      <a:pt x="64" y="3718"/>
                      <a:pt x="473" y="4159"/>
                      <a:pt x="1009" y="4159"/>
                    </a:cubicBezTo>
                    <a:lnTo>
                      <a:pt x="2363" y="4159"/>
                    </a:lnTo>
                    <a:cubicBezTo>
                      <a:pt x="2931" y="4159"/>
                      <a:pt x="3372" y="3718"/>
                      <a:pt x="3372" y="3214"/>
                    </a:cubicBezTo>
                    <a:lnTo>
                      <a:pt x="3372" y="1009"/>
                    </a:lnTo>
                    <a:cubicBezTo>
                      <a:pt x="3372" y="442"/>
                      <a:pt x="2931" y="0"/>
                      <a:pt x="2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276;p43">
                <a:extLst>
                  <a:ext uri="{FF2B5EF4-FFF2-40B4-BE49-F238E27FC236}">
                    <a16:creationId xmlns:a16="http://schemas.microsoft.com/office/drawing/2014/main" id="{1C750DA9-3358-4168-BEAD-18496F28D35F}"/>
                  </a:ext>
                </a:extLst>
              </p:cNvPr>
              <p:cNvSpPr/>
              <p:nvPr/>
            </p:nvSpPr>
            <p:spPr>
              <a:xfrm>
                <a:off x="-62033786" y="4111783"/>
                <a:ext cx="82725" cy="275700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11028" extrusionOk="0">
                    <a:moveTo>
                      <a:pt x="946" y="0"/>
                    </a:moveTo>
                    <a:cubicBezTo>
                      <a:pt x="410" y="0"/>
                      <a:pt x="0" y="410"/>
                      <a:pt x="0" y="977"/>
                    </a:cubicBezTo>
                    <a:lnTo>
                      <a:pt x="0" y="10082"/>
                    </a:lnTo>
                    <a:cubicBezTo>
                      <a:pt x="0" y="10618"/>
                      <a:pt x="441" y="11027"/>
                      <a:pt x="946" y="11027"/>
                    </a:cubicBezTo>
                    <a:lnTo>
                      <a:pt x="2332" y="11027"/>
                    </a:lnTo>
                    <a:cubicBezTo>
                      <a:pt x="2899" y="11027"/>
                      <a:pt x="3308" y="10586"/>
                      <a:pt x="3308" y="10082"/>
                    </a:cubicBezTo>
                    <a:lnTo>
                      <a:pt x="3308" y="977"/>
                    </a:lnTo>
                    <a:cubicBezTo>
                      <a:pt x="3308" y="410"/>
                      <a:pt x="2899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277;p43">
                <a:extLst>
                  <a:ext uri="{FF2B5EF4-FFF2-40B4-BE49-F238E27FC236}">
                    <a16:creationId xmlns:a16="http://schemas.microsoft.com/office/drawing/2014/main" id="{F0A91F52-762B-48BA-A8E4-B33846FDDE61}"/>
                  </a:ext>
                </a:extLst>
              </p:cNvPr>
              <p:cNvSpPr/>
              <p:nvPr/>
            </p:nvSpPr>
            <p:spPr>
              <a:xfrm>
                <a:off x="-61916450" y="4200775"/>
                <a:ext cx="82725" cy="186700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7468" extrusionOk="0">
                    <a:moveTo>
                      <a:pt x="946" y="0"/>
                    </a:moveTo>
                    <a:cubicBezTo>
                      <a:pt x="410" y="0"/>
                      <a:pt x="1" y="442"/>
                      <a:pt x="1" y="1009"/>
                    </a:cubicBezTo>
                    <a:lnTo>
                      <a:pt x="1" y="6522"/>
                    </a:lnTo>
                    <a:cubicBezTo>
                      <a:pt x="1" y="7058"/>
                      <a:pt x="442" y="7467"/>
                      <a:pt x="946" y="7467"/>
                    </a:cubicBezTo>
                    <a:lnTo>
                      <a:pt x="2332" y="7467"/>
                    </a:lnTo>
                    <a:cubicBezTo>
                      <a:pt x="2868" y="7467"/>
                      <a:pt x="3309" y="7026"/>
                      <a:pt x="3309" y="6522"/>
                    </a:cubicBezTo>
                    <a:lnTo>
                      <a:pt x="3309" y="1009"/>
                    </a:lnTo>
                    <a:cubicBezTo>
                      <a:pt x="3309" y="442"/>
                      <a:pt x="2868" y="0"/>
                      <a:pt x="2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2" name="Google Shape;267;p43">
            <a:extLst>
              <a:ext uri="{FF2B5EF4-FFF2-40B4-BE49-F238E27FC236}">
                <a16:creationId xmlns:a16="http://schemas.microsoft.com/office/drawing/2014/main" id="{2504B726-E6A5-4AD7-885E-FC58A31FF80A}"/>
              </a:ext>
            </a:extLst>
          </p:cNvPr>
          <p:cNvSpPr txBox="1">
            <a:spLocks/>
          </p:cNvSpPr>
          <p:nvPr/>
        </p:nvSpPr>
        <p:spPr>
          <a:xfrm>
            <a:off x="3851256" y="2511001"/>
            <a:ext cx="2331300" cy="11046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Trained Model</a:t>
            </a:r>
          </a:p>
        </p:txBody>
      </p:sp>
      <p:grpSp>
        <p:nvGrpSpPr>
          <p:cNvPr id="103" name="群組 102">
            <a:extLst>
              <a:ext uri="{FF2B5EF4-FFF2-40B4-BE49-F238E27FC236}">
                <a16:creationId xmlns:a16="http://schemas.microsoft.com/office/drawing/2014/main" id="{43E5E2ED-A6D8-4DE2-A024-DCAFEA839966}"/>
              </a:ext>
            </a:extLst>
          </p:cNvPr>
          <p:cNvGrpSpPr/>
          <p:nvPr/>
        </p:nvGrpSpPr>
        <p:grpSpPr>
          <a:xfrm>
            <a:off x="7731279" y="1550257"/>
            <a:ext cx="919426" cy="919426"/>
            <a:chOff x="1911400" y="3518388"/>
            <a:chExt cx="541200" cy="541200"/>
          </a:xfrm>
        </p:grpSpPr>
        <p:sp>
          <p:nvSpPr>
            <p:cNvPr id="104" name="Google Shape;324;p44">
              <a:extLst>
                <a:ext uri="{FF2B5EF4-FFF2-40B4-BE49-F238E27FC236}">
                  <a16:creationId xmlns:a16="http://schemas.microsoft.com/office/drawing/2014/main" id="{87070E92-2D1F-4328-A8E7-8BBCE65787EC}"/>
                </a:ext>
              </a:extLst>
            </p:cNvPr>
            <p:cNvSpPr/>
            <p:nvPr/>
          </p:nvSpPr>
          <p:spPr>
            <a:xfrm>
              <a:off x="1911400" y="3518388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05" name="Google Shape;325;p44">
              <a:extLst>
                <a:ext uri="{FF2B5EF4-FFF2-40B4-BE49-F238E27FC236}">
                  <a16:creationId xmlns:a16="http://schemas.microsoft.com/office/drawing/2014/main" id="{11B332DE-9599-4467-A603-43D2076C91A4}"/>
                </a:ext>
              </a:extLst>
            </p:cNvPr>
            <p:cNvGrpSpPr/>
            <p:nvPr/>
          </p:nvGrpSpPr>
          <p:grpSpPr>
            <a:xfrm>
              <a:off x="2005145" y="3589414"/>
              <a:ext cx="354311" cy="355909"/>
              <a:chOff x="-49764975" y="3551225"/>
              <a:chExt cx="299300" cy="300650"/>
            </a:xfrm>
          </p:grpSpPr>
          <p:sp>
            <p:nvSpPr>
              <p:cNvPr id="106" name="Google Shape;326;p44">
                <a:extLst>
                  <a:ext uri="{FF2B5EF4-FFF2-40B4-BE49-F238E27FC236}">
                    <a16:creationId xmlns:a16="http://schemas.microsoft.com/office/drawing/2014/main" id="{5BCAA715-4E36-460F-838E-A90C4DA2153F}"/>
                  </a:ext>
                </a:extLst>
              </p:cNvPr>
              <p:cNvSpPr/>
              <p:nvPr/>
            </p:nvSpPr>
            <p:spPr>
              <a:xfrm>
                <a:off x="-49764975" y="3657325"/>
                <a:ext cx="354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40" y="725"/>
                    </a:lnTo>
                    <a:cubicBezTo>
                      <a:pt x="1260" y="725"/>
                      <a:pt x="1418" y="567"/>
                      <a:pt x="1418" y="378"/>
                    </a:cubicBezTo>
                    <a:cubicBezTo>
                      <a:pt x="1386" y="158"/>
                      <a:pt x="1197" y="0"/>
                      <a:pt x="10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327;p44">
                <a:extLst>
                  <a:ext uri="{FF2B5EF4-FFF2-40B4-BE49-F238E27FC236}">
                    <a16:creationId xmlns:a16="http://schemas.microsoft.com/office/drawing/2014/main" id="{2D822B93-216C-4276-A7C4-049A63D66AE0}"/>
                  </a:ext>
                </a:extLst>
              </p:cNvPr>
              <p:cNvSpPr/>
              <p:nvPr/>
            </p:nvSpPr>
            <p:spPr>
              <a:xfrm>
                <a:off x="-49763400" y="3598250"/>
                <a:ext cx="31525" cy="299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98" extrusionOk="0">
                    <a:moveTo>
                      <a:pt x="390" y="0"/>
                    </a:moveTo>
                    <a:cubicBezTo>
                      <a:pt x="299" y="0"/>
                      <a:pt x="205" y="32"/>
                      <a:pt x="126" y="95"/>
                    </a:cubicBezTo>
                    <a:cubicBezTo>
                      <a:pt x="0" y="221"/>
                      <a:pt x="0" y="441"/>
                      <a:pt x="126" y="599"/>
                    </a:cubicBezTo>
                    <a:lnTo>
                      <a:pt x="630" y="1103"/>
                    </a:lnTo>
                    <a:cubicBezTo>
                      <a:pt x="693" y="1166"/>
                      <a:pt x="780" y="1197"/>
                      <a:pt x="870" y="1197"/>
                    </a:cubicBezTo>
                    <a:cubicBezTo>
                      <a:pt x="961" y="1197"/>
                      <a:pt x="1056" y="1166"/>
                      <a:pt x="1134" y="1103"/>
                    </a:cubicBezTo>
                    <a:cubicBezTo>
                      <a:pt x="1260" y="1008"/>
                      <a:pt x="1260" y="756"/>
                      <a:pt x="1134" y="599"/>
                    </a:cubicBezTo>
                    <a:lnTo>
                      <a:pt x="630" y="95"/>
                    </a:lnTo>
                    <a:cubicBezTo>
                      <a:pt x="567" y="32"/>
                      <a:pt x="481" y="0"/>
                      <a:pt x="3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328;p44">
                <a:extLst>
                  <a:ext uri="{FF2B5EF4-FFF2-40B4-BE49-F238E27FC236}">
                    <a16:creationId xmlns:a16="http://schemas.microsoft.com/office/drawing/2014/main" id="{05554F60-28B5-46D5-824F-E08B0E40D177}"/>
                  </a:ext>
                </a:extLst>
              </p:cNvPr>
              <p:cNvSpPr/>
              <p:nvPr/>
            </p:nvSpPr>
            <p:spPr>
              <a:xfrm>
                <a:off x="-49763400" y="3703975"/>
                <a:ext cx="3152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222" extrusionOk="0">
                    <a:moveTo>
                      <a:pt x="882" y="1"/>
                    </a:moveTo>
                    <a:cubicBezTo>
                      <a:pt x="796" y="1"/>
                      <a:pt x="709" y="40"/>
                      <a:pt x="630" y="119"/>
                    </a:cubicBezTo>
                    <a:lnTo>
                      <a:pt x="126" y="623"/>
                    </a:lnTo>
                    <a:cubicBezTo>
                      <a:pt x="0" y="749"/>
                      <a:pt x="0" y="970"/>
                      <a:pt x="126" y="1127"/>
                    </a:cubicBezTo>
                    <a:cubicBezTo>
                      <a:pt x="189" y="1190"/>
                      <a:pt x="276" y="1222"/>
                      <a:pt x="366" y="1222"/>
                    </a:cubicBezTo>
                    <a:cubicBezTo>
                      <a:pt x="457" y="1222"/>
                      <a:pt x="551" y="1190"/>
                      <a:pt x="630" y="1127"/>
                    </a:cubicBezTo>
                    <a:lnTo>
                      <a:pt x="1134" y="623"/>
                    </a:lnTo>
                    <a:cubicBezTo>
                      <a:pt x="1260" y="497"/>
                      <a:pt x="1260" y="276"/>
                      <a:pt x="1134" y="119"/>
                    </a:cubicBezTo>
                    <a:cubicBezTo>
                      <a:pt x="1056" y="40"/>
                      <a:pt x="969" y="1"/>
                      <a:pt x="8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329;p44">
                <a:extLst>
                  <a:ext uri="{FF2B5EF4-FFF2-40B4-BE49-F238E27FC236}">
                    <a16:creationId xmlns:a16="http://schemas.microsoft.com/office/drawing/2014/main" id="{2100014D-2F34-47A7-A414-6A65AB4DDA91}"/>
                  </a:ext>
                </a:extLst>
              </p:cNvPr>
              <p:cNvSpPr/>
              <p:nvPr/>
            </p:nvSpPr>
            <p:spPr>
              <a:xfrm>
                <a:off x="-49501125" y="3657325"/>
                <a:ext cx="354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71" y="725"/>
                    </a:lnTo>
                    <a:cubicBezTo>
                      <a:pt x="1260" y="725"/>
                      <a:pt x="1418" y="567"/>
                      <a:pt x="1418" y="378"/>
                    </a:cubicBezTo>
                    <a:cubicBezTo>
                      <a:pt x="1418" y="158"/>
                      <a:pt x="1260" y="0"/>
                      <a:pt x="10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330;p44">
                <a:extLst>
                  <a:ext uri="{FF2B5EF4-FFF2-40B4-BE49-F238E27FC236}">
                    <a16:creationId xmlns:a16="http://schemas.microsoft.com/office/drawing/2014/main" id="{1AB07858-C8F0-4B35-8DA1-66E6A5358E84}"/>
                  </a:ext>
                </a:extLst>
              </p:cNvPr>
              <p:cNvSpPr/>
              <p:nvPr/>
            </p:nvSpPr>
            <p:spPr>
              <a:xfrm>
                <a:off x="-49499550" y="3598250"/>
                <a:ext cx="3152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222" extrusionOk="0">
                    <a:moveTo>
                      <a:pt x="906" y="0"/>
                    </a:moveTo>
                    <a:cubicBezTo>
                      <a:pt x="812" y="0"/>
                      <a:pt x="709" y="32"/>
                      <a:pt x="630" y="95"/>
                    </a:cubicBezTo>
                    <a:lnTo>
                      <a:pt x="126" y="599"/>
                    </a:lnTo>
                    <a:cubicBezTo>
                      <a:pt x="0" y="725"/>
                      <a:pt x="0" y="945"/>
                      <a:pt x="126" y="1103"/>
                    </a:cubicBezTo>
                    <a:cubicBezTo>
                      <a:pt x="205" y="1182"/>
                      <a:pt x="292" y="1221"/>
                      <a:pt x="378" y="1221"/>
                    </a:cubicBezTo>
                    <a:cubicBezTo>
                      <a:pt x="465" y="1221"/>
                      <a:pt x="552" y="1182"/>
                      <a:pt x="630" y="1103"/>
                    </a:cubicBezTo>
                    <a:lnTo>
                      <a:pt x="1134" y="599"/>
                    </a:lnTo>
                    <a:cubicBezTo>
                      <a:pt x="1260" y="473"/>
                      <a:pt x="1260" y="252"/>
                      <a:pt x="1134" y="95"/>
                    </a:cubicBezTo>
                    <a:cubicBezTo>
                      <a:pt x="1087" y="32"/>
                      <a:pt x="1001" y="0"/>
                      <a:pt x="9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331;p44">
                <a:extLst>
                  <a:ext uri="{FF2B5EF4-FFF2-40B4-BE49-F238E27FC236}">
                    <a16:creationId xmlns:a16="http://schemas.microsoft.com/office/drawing/2014/main" id="{B48E7C3E-096C-40BC-AA13-FBE338436DB2}"/>
                  </a:ext>
                </a:extLst>
              </p:cNvPr>
              <p:cNvSpPr/>
              <p:nvPr/>
            </p:nvSpPr>
            <p:spPr>
              <a:xfrm>
                <a:off x="-49499550" y="3704575"/>
                <a:ext cx="31525" cy="299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98" extrusionOk="0">
                    <a:moveTo>
                      <a:pt x="390" y="0"/>
                    </a:moveTo>
                    <a:cubicBezTo>
                      <a:pt x="300" y="0"/>
                      <a:pt x="205" y="32"/>
                      <a:pt x="126" y="95"/>
                    </a:cubicBezTo>
                    <a:cubicBezTo>
                      <a:pt x="0" y="221"/>
                      <a:pt x="0" y="441"/>
                      <a:pt x="126" y="599"/>
                    </a:cubicBezTo>
                    <a:lnTo>
                      <a:pt x="630" y="1103"/>
                    </a:lnTo>
                    <a:cubicBezTo>
                      <a:pt x="693" y="1166"/>
                      <a:pt x="780" y="1198"/>
                      <a:pt x="871" y="1198"/>
                    </a:cubicBezTo>
                    <a:cubicBezTo>
                      <a:pt x="961" y="1198"/>
                      <a:pt x="1056" y="1166"/>
                      <a:pt x="1134" y="1103"/>
                    </a:cubicBezTo>
                    <a:cubicBezTo>
                      <a:pt x="1260" y="1009"/>
                      <a:pt x="1260" y="757"/>
                      <a:pt x="1134" y="599"/>
                    </a:cubicBezTo>
                    <a:lnTo>
                      <a:pt x="630" y="95"/>
                    </a:lnTo>
                    <a:cubicBezTo>
                      <a:pt x="567" y="32"/>
                      <a:pt x="481" y="0"/>
                      <a:pt x="3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332;p44">
                <a:extLst>
                  <a:ext uri="{FF2B5EF4-FFF2-40B4-BE49-F238E27FC236}">
                    <a16:creationId xmlns:a16="http://schemas.microsoft.com/office/drawing/2014/main" id="{39482452-8D0B-43AB-A015-DF54CF6ADD0B}"/>
                  </a:ext>
                </a:extLst>
              </p:cNvPr>
              <p:cNvSpPr/>
              <p:nvPr/>
            </p:nvSpPr>
            <p:spPr>
              <a:xfrm>
                <a:off x="-49725600" y="3551225"/>
                <a:ext cx="215050" cy="210875"/>
              </a:xfrm>
              <a:custGeom>
                <a:avLst/>
                <a:gdLst/>
                <a:ahLst/>
                <a:cxnLst/>
                <a:rect l="l" t="t" r="r" b="b"/>
                <a:pathLst>
                  <a:path w="8602" h="8435" extrusionOk="0">
                    <a:moveTo>
                      <a:pt x="4354" y="0"/>
                    </a:moveTo>
                    <a:cubicBezTo>
                      <a:pt x="4070" y="0"/>
                      <a:pt x="3783" y="28"/>
                      <a:pt x="3497" y="86"/>
                    </a:cubicBezTo>
                    <a:cubicBezTo>
                      <a:pt x="1922" y="401"/>
                      <a:pt x="630" y="1724"/>
                      <a:pt x="252" y="3299"/>
                    </a:cubicBezTo>
                    <a:cubicBezTo>
                      <a:pt x="0" y="4654"/>
                      <a:pt x="347" y="6040"/>
                      <a:pt x="1261" y="7017"/>
                    </a:cubicBezTo>
                    <a:cubicBezTo>
                      <a:pt x="1607" y="7395"/>
                      <a:pt x="1828" y="7930"/>
                      <a:pt x="1922" y="8434"/>
                    </a:cubicBezTo>
                    <a:lnTo>
                      <a:pt x="3025" y="8434"/>
                    </a:lnTo>
                    <a:lnTo>
                      <a:pt x="3025" y="5284"/>
                    </a:lnTo>
                    <a:cubicBezTo>
                      <a:pt x="3025" y="5158"/>
                      <a:pt x="4064" y="3141"/>
                      <a:pt x="4127" y="3047"/>
                    </a:cubicBezTo>
                    <a:cubicBezTo>
                      <a:pt x="4190" y="2921"/>
                      <a:pt x="4317" y="2858"/>
                      <a:pt x="4443" y="2858"/>
                    </a:cubicBezTo>
                    <a:cubicBezTo>
                      <a:pt x="4569" y="2858"/>
                      <a:pt x="4695" y="2921"/>
                      <a:pt x="4758" y="3047"/>
                    </a:cubicBezTo>
                    <a:cubicBezTo>
                      <a:pt x="4852" y="3141"/>
                      <a:pt x="5860" y="5158"/>
                      <a:pt x="5860" y="5284"/>
                    </a:cubicBezTo>
                    <a:lnTo>
                      <a:pt x="5860" y="8434"/>
                    </a:lnTo>
                    <a:lnTo>
                      <a:pt x="6963" y="8434"/>
                    </a:lnTo>
                    <a:cubicBezTo>
                      <a:pt x="7057" y="7930"/>
                      <a:pt x="7278" y="7395"/>
                      <a:pt x="7625" y="6985"/>
                    </a:cubicBezTo>
                    <a:cubicBezTo>
                      <a:pt x="8255" y="6260"/>
                      <a:pt x="8601" y="5284"/>
                      <a:pt x="8601" y="4244"/>
                    </a:cubicBezTo>
                    <a:cubicBezTo>
                      <a:pt x="8601" y="2984"/>
                      <a:pt x="8066" y="1787"/>
                      <a:pt x="7026" y="936"/>
                    </a:cubicBezTo>
                    <a:cubicBezTo>
                      <a:pt x="6270" y="327"/>
                      <a:pt x="5327" y="0"/>
                      <a:pt x="43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" name="Google Shape;333;p44">
                <a:extLst>
                  <a:ext uri="{FF2B5EF4-FFF2-40B4-BE49-F238E27FC236}">
                    <a16:creationId xmlns:a16="http://schemas.microsoft.com/office/drawing/2014/main" id="{13E0B332-951B-446E-A303-F86396662B8B}"/>
                  </a:ext>
                </a:extLst>
              </p:cNvPr>
              <p:cNvSpPr/>
              <p:nvPr/>
            </p:nvSpPr>
            <p:spPr>
              <a:xfrm>
                <a:off x="-49633450" y="3697475"/>
                <a:ext cx="35475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2616" extrusionOk="0">
                    <a:moveTo>
                      <a:pt x="0" y="1"/>
                    </a:moveTo>
                    <a:lnTo>
                      <a:pt x="0" y="2616"/>
                    </a:lnTo>
                    <a:lnTo>
                      <a:pt x="1418" y="2616"/>
                    </a:lnTo>
                    <a:lnTo>
                      <a:pt x="1418" y="1"/>
                    </a:lnTo>
                    <a:cubicBezTo>
                      <a:pt x="1198" y="95"/>
                      <a:pt x="946" y="127"/>
                      <a:pt x="725" y="127"/>
                    </a:cubicBezTo>
                    <a:cubicBezTo>
                      <a:pt x="473" y="127"/>
                      <a:pt x="252" y="95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334;p44">
                <a:extLst>
                  <a:ext uri="{FF2B5EF4-FFF2-40B4-BE49-F238E27FC236}">
                    <a16:creationId xmlns:a16="http://schemas.microsoft.com/office/drawing/2014/main" id="{1924F6C8-99B7-4EDF-8D03-6870439F170F}"/>
                  </a:ext>
                </a:extLst>
              </p:cNvPr>
              <p:cNvSpPr/>
              <p:nvPr/>
            </p:nvSpPr>
            <p:spPr>
              <a:xfrm>
                <a:off x="-49676775" y="3780975"/>
                <a:ext cx="12367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1387" extrusionOk="0">
                    <a:moveTo>
                      <a:pt x="1" y="0"/>
                    </a:moveTo>
                    <a:lnTo>
                      <a:pt x="1" y="347"/>
                    </a:lnTo>
                    <a:cubicBezTo>
                      <a:pt x="1" y="946"/>
                      <a:pt x="473" y="1387"/>
                      <a:pt x="1072" y="1387"/>
                    </a:cubicBezTo>
                    <a:lnTo>
                      <a:pt x="3876" y="1387"/>
                    </a:lnTo>
                    <a:cubicBezTo>
                      <a:pt x="4474" y="1387"/>
                      <a:pt x="4947" y="946"/>
                      <a:pt x="4947" y="347"/>
                    </a:cubicBezTo>
                    <a:lnTo>
                      <a:pt x="494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335;p44">
                <a:extLst>
                  <a:ext uri="{FF2B5EF4-FFF2-40B4-BE49-F238E27FC236}">
                    <a16:creationId xmlns:a16="http://schemas.microsoft.com/office/drawing/2014/main" id="{50936DB8-844C-4FED-93CB-F5A5621284F6}"/>
                  </a:ext>
                </a:extLst>
              </p:cNvPr>
              <p:cNvSpPr/>
              <p:nvPr/>
            </p:nvSpPr>
            <p:spPr>
              <a:xfrm>
                <a:off x="-49630300" y="3651800"/>
                <a:ext cx="29150" cy="313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253" extrusionOk="0">
                    <a:moveTo>
                      <a:pt x="599" y="1"/>
                    </a:moveTo>
                    <a:lnTo>
                      <a:pt x="0" y="1135"/>
                    </a:lnTo>
                    <a:cubicBezTo>
                      <a:pt x="189" y="1214"/>
                      <a:pt x="386" y="1253"/>
                      <a:pt x="583" y="1253"/>
                    </a:cubicBezTo>
                    <a:cubicBezTo>
                      <a:pt x="780" y="1253"/>
                      <a:pt x="977" y="1214"/>
                      <a:pt x="1166" y="1135"/>
                    </a:cubicBezTo>
                    <a:lnTo>
                      <a:pt x="59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336;p44">
                <a:extLst>
                  <a:ext uri="{FF2B5EF4-FFF2-40B4-BE49-F238E27FC236}">
                    <a16:creationId xmlns:a16="http://schemas.microsoft.com/office/drawing/2014/main" id="{61B129F1-E7B9-4ECB-A82C-8EE61EF18AD4}"/>
                  </a:ext>
                </a:extLst>
              </p:cNvPr>
              <p:cNvSpPr/>
              <p:nvPr/>
            </p:nvSpPr>
            <p:spPr>
              <a:xfrm>
                <a:off x="-49657875" y="3833750"/>
                <a:ext cx="851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725" extrusionOk="0">
                    <a:moveTo>
                      <a:pt x="1" y="0"/>
                    </a:moveTo>
                    <a:cubicBezTo>
                      <a:pt x="158" y="410"/>
                      <a:pt x="536" y="725"/>
                      <a:pt x="977" y="725"/>
                    </a:cubicBezTo>
                    <a:lnTo>
                      <a:pt x="2395" y="725"/>
                    </a:lnTo>
                    <a:cubicBezTo>
                      <a:pt x="2868" y="725"/>
                      <a:pt x="3246" y="410"/>
                      <a:pt x="340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17" name="Google Shape;286;p43">
            <a:extLst>
              <a:ext uri="{FF2B5EF4-FFF2-40B4-BE49-F238E27FC236}">
                <a16:creationId xmlns:a16="http://schemas.microsoft.com/office/drawing/2014/main" id="{5381A209-CD68-473D-A2BB-DBDC65490460}"/>
              </a:ext>
            </a:extLst>
          </p:cNvPr>
          <p:cNvCxnSpPr>
            <a:cxnSpLocks/>
          </p:cNvCxnSpPr>
          <p:nvPr/>
        </p:nvCxnSpPr>
        <p:spPr>
          <a:xfrm flipV="1">
            <a:off x="5423696" y="1984280"/>
            <a:ext cx="2300571" cy="1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18" name="Google Shape;267;p43">
            <a:extLst>
              <a:ext uri="{FF2B5EF4-FFF2-40B4-BE49-F238E27FC236}">
                <a16:creationId xmlns:a16="http://schemas.microsoft.com/office/drawing/2014/main" id="{91B8E730-E5AC-47A3-8620-EC86AAE322E9}"/>
              </a:ext>
            </a:extLst>
          </p:cNvPr>
          <p:cNvSpPr txBox="1">
            <a:spLocks/>
          </p:cNvSpPr>
          <p:nvPr/>
        </p:nvSpPr>
        <p:spPr>
          <a:xfrm>
            <a:off x="7060745" y="2496373"/>
            <a:ext cx="2331300" cy="11046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Outputs:</a:t>
            </a:r>
          </a:p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Good weightings</a:t>
            </a:r>
          </a:p>
        </p:txBody>
      </p:sp>
      <p:grpSp>
        <p:nvGrpSpPr>
          <p:cNvPr id="119" name="群組 118">
            <a:extLst>
              <a:ext uri="{FF2B5EF4-FFF2-40B4-BE49-F238E27FC236}">
                <a16:creationId xmlns:a16="http://schemas.microsoft.com/office/drawing/2014/main" id="{0FEBF234-8C97-4C55-800D-94EB8914F3EF}"/>
              </a:ext>
            </a:extLst>
          </p:cNvPr>
          <p:cNvGrpSpPr/>
          <p:nvPr/>
        </p:nvGrpSpPr>
        <p:grpSpPr>
          <a:xfrm>
            <a:off x="7890539" y="3915308"/>
            <a:ext cx="919425" cy="774343"/>
            <a:chOff x="4124424" y="3518400"/>
            <a:chExt cx="642600" cy="541200"/>
          </a:xfrm>
        </p:grpSpPr>
        <p:sp>
          <p:nvSpPr>
            <p:cNvPr id="120" name="Google Shape;340;p44">
              <a:extLst>
                <a:ext uri="{FF2B5EF4-FFF2-40B4-BE49-F238E27FC236}">
                  <a16:creationId xmlns:a16="http://schemas.microsoft.com/office/drawing/2014/main" id="{E2A1F653-C91C-48AA-9B59-9D03BAF91644}"/>
                </a:ext>
              </a:extLst>
            </p:cNvPr>
            <p:cNvSpPr/>
            <p:nvPr/>
          </p:nvSpPr>
          <p:spPr>
            <a:xfrm>
              <a:off x="4124424" y="3518400"/>
              <a:ext cx="6426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21" name="Google Shape;341;p44">
              <a:extLst>
                <a:ext uri="{FF2B5EF4-FFF2-40B4-BE49-F238E27FC236}">
                  <a16:creationId xmlns:a16="http://schemas.microsoft.com/office/drawing/2014/main" id="{ED347C04-9A07-4F08-B088-E2D44CF07F46}"/>
                </a:ext>
              </a:extLst>
            </p:cNvPr>
            <p:cNvGrpSpPr/>
            <p:nvPr/>
          </p:nvGrpSpPr>
          <p:grpSpPr>
            <a:xfrm>
              <a:off x="4267629" y="3611167"/>
              <a:ext cx="356176" cy="355051"/>
              <a:chOff x="-47524975" y="3569100"/>
              <a:chExt cx="300875" cy="299925"/>
            </a:xfrm>
          </p:grpSpPr>
          <p:sp>
            <p:nvSpPr>
              <p:cNvPr id="122" name="Google Shape;342;p44">
                <a:extLst>
                  <a:ext uri="{FF2B5EF4-FFF2-40B4-BE49-F238E27FC236}">
                    <a16:creationId xmlns:a16="http://schemas.microsoft.com/office/drawing/2014/main" id="{FC319C28-542B-47F0-919B-63EC40A54607}"/>
                  </a:ext>
                </a:extLst>
              </p:cNvPr>
              <p:cNvSpPr/>
              <p:nvPr/>
            </p:nvSpPr>
            <p:spPr>
              <a:xfrm>
                <a:off x="-47524975" y="3755775"/>
                <a:ext cx="11500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4600" h="4530" extrusionOk="0">
                    <a:moveTo>
                      <a:pt x="3088" y="0"/>
                    </a:moveTo>
                    <a:lnTo>
                      <a:pt x="378" y="2741"/>
                    </a:lnTo>
                    <a:cubicBezTo>
                      <a:pt x="0" y="3119"/>
                      <a:pt x="0" y="3781"/>
                      <a:pt x="378" y="4222"/>
                    </a:cubicBezTo>
                    <a:cubicBezTo>
                      <a:pt x="583" y="4427"/>
                      <a:pt x="851" y="4529"/>
                      <a:pt x="1123" y="4529"/>
                    </a:cubicBezTo>
                    <a:cubicBezTo>
                      <a:pt x="1394" y="4529"/>
                      <a:pt x="1670" y="4427"/>
                      <a:pt x="1890" y="4222"/>
                    </a:cubicBezTo>
                    <a:lnTo>
                      <a:pt x="4600" y="1512"/>
                    </a:lnTo>
                    <a:cubicBezTo>
                      <a:pt x="4001" y="1103"/>
                      <a:pt x="3497" y="599"/>
                      <a:pt x="30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343;p44">
                <a:extLst>
                  <a:ext uri="{FF2B5EF4-FFF2-40B4-BE49-F238E27FC236}">
                    <a16:creationId xmlns:a16="http://schemas.microsoft.com/office/drawing/2014/main" id="{4B2E24FD-81F1-42EC-BC53-4C3CD1761651}"/>
                  </a:ext>
                </a:extLst>
              </p:cNvPr>
              <p:cNvSpPr/>
              <p:nvPr/>
            </p:nvSpPr>
            <p:spPr>
              <a:xfrm>
                <a:off x="-47346200" y="3674650"/>
                <a:ext cx="157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631" extrusionOk="0">
                    <a:moveTo>
                      <a:pt x="1" y="0"/>
                    </a:moveTo>
                    <a:lnTo>
                      <a:pt x="1" y="630"/>
                    </a:lnTo>
                    <a:cubicBezTo>
                      <a:pt x="284" y="536"/>
                      <a:pt x="505" y="315"/>
                      <a:pt x="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344;p44">
                <a:extLst>
                  <a:ext uri="{FF2B5EF4-FFF2-40B4-BE49-F238E27FC236}">
                    <a16:creationId xmlns:a16="http://schemas.microsoft.com/office/drawing/2014/main" id="{3AE52BC4-1D80-49D9-85E0-C68DD72C20B5}"/>
                  </a:ext>
                </a:extLst>
              </p:cNvPr>
              <p:cNvSpPr/>
              <p:nvPr/>
            </p:nvSpPr>
            <p:spPr>
              <a:xfrm>
                <a:off x="-47382425" y="3640000"/>
                <a:ext cx="5122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048" extrusionOk="0">
                    <a:moveTo>
                      <a:pt x="1040" y="0"/>
                    </a:moveTo>
                    <a:cubicBezTo>
                      <a:pt x="473" y="0"/>
                      <a:pt x="1" y="473"/>
                      <a:pt x="1" y="1071"/>
                    </a:cubicBezTo>
                    <a:cubicBezTo>
                      <a:pt x="1" y="1512"/>
                      <a:pt x="253" y="1890"/>
                      <a:pt x="694" y="2048"/>
                    </a:cubicBezTo>
                    <a:lnTo>
                      <a:pt x="694" y="1071"/>
                    </a:lnTo>
                    <a:cubicBezTo>
                      <a:pt x="694" y="851"/>
                      <a:pt x="851" y="693"/>
                      <a:pt x="1040" y="693"/>
                    </a:cubicBezTo>
                    <a:lnTo>
                      <a:pt x="2048" y="693"/>
                    </a:lnTo>
                    <a:cubicBezTo>
                      <a:pt x="1922" y="284"/>
                      <a:pt x="1513" y="0"/>
                      <a:pt x="10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345;p44">
                <a:extLst>
                  <a:ext uri="{FF2B5EF4-FFF2-40B4-BE49-F238E27FC236}">
                    <a16:creationId xmlns:a16="http://schemas.microsoft.com/office/drawing/2014/main" id="{5F663FF7-A938-40B4-892F-DC436AC6105B}"/>
                  </a:ext>
                </a:extLst>
              </p:cNvPr>
              <p:cNvSpPr/>
              <p:nvPr/>
            </p:nvSpPr>
            <p:spPr>
              <a:xfrm>
                <a:off x="-47346975" y="3674650"/>
                <a:ext cx="528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2" extrusionOk="0">
                    <a:moveTo>
                      <a:pt x="1355" y="0"/>
                    </a:moveTo>
                    <a:cubicBezTo>
                      <a:pt x="1261" y="693"/>
                      <a:pt x="693" y="1260"/>
                      <a:pt x="0" y="1355"/>
                    </a:cubicBezTo>
                    <a:lnTo>
                      <a:pt x="0" y="2111"/>
                    </a:lnTo>
                    <a:lnTo>
                      <a:pt x="2111" y="2111"/>
                    </a:lnTo>
                    <a:lnTo>
                      <a:pt x="211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346;p44">
                <a:extLst>
                  <a:ext uri="{FF2B5EF4-FFF2-40B4-BE49-F238E27FC236}">
                    <a16:creationId xmlns:a16="http://schemas.microsoft.com/office/drawing/2014/main" id="{1AA291F5-167A-424E-8913-E36478FD2C4B}"/>
                  </a:ext>
                </a:extLst>
              </p:cNvPr>
              <p:cNvSpPr/>
              <p:nvPr/>
            </p:nvSpPr>
            <p:spPr>
              <a:xfrm>
                <a:off x="-47452525" y="3569100"/>
                <a:ext cx="228425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9137" extrusionOk="0">
                    <a:moveTo>
                      <a:pt x="3907" y="2080"/>
                    </a:moveTo>
                    <a:cubicBezTo>
                      <a:pt x="4758" y="2080"/>
                      <a:pt x="5483" y="2679"/>
                      <a:pt x="5640" y="3498"/>
                    </a:cubicBezTo>
                    <a:lnTo>
                      <a:pt x="6743" y="3498"/>
                    </a:lnTo>
                    <a:cubicBezTo>
                      <a:pt x="6932" y="3498"/>
                      <a:pt x="7089" y="3655"/>
                      <a:pt x="7089" y="3844"/>
                    </a:cubicBezTo>
                    <a:lnTo>
                      <a:pt x="7089" y="6680"/>
                    </a:lnTo>
                    <a:lnTo>
                      <a:pt x="7058" y="6680"/>
                    </a:lnTo>
                    <a:cubicBezTo>
                      <a:pt x="7058" y="6900"/>
                      <a:pt x="6900" y="7058"/>
                      <a:pt x="6680" y="7058"/>
                    </a:cubicBezTo>
                    <a:lnTo>
                      <a:pt x="3907" y="7058"/>
                    </a:lnTo>
                    <a:cubicBezTo>
                      <a:pt x="3687" y="7058"/>
                      <a:pt x="3529" y="6900"/>
                      <a:pt x="3529" y="6680"/>
                    </a:cubicBezTo>
                    <a:lnTo>
                      <a:pt x="3529" y="5577"/>
                    </a:lnTo>
                    <a:cubicBezTo>
                      <a:pt x="2742" y="5419"/>
                      <a:pt x="2111" y="4726"/>
                      <a:pt x="2111" y="3844"/>
                    </a:cubicBezTo>
                    <a:cubicBezTo>
                      <a:pt x="2111" y="2868"/>
                      <a:pt x="2899" y="2080"/>
                      <a:pt x="3907" y="2080"/>
                    </a:cubicBezTo>
                    <a:close/>
                    <a:moveTo>
                      <a:pt x="4569" y="1"/>
                    </a:moveTo>
                    <a:cubicBezTo>
                      <a:pt x="2048" y="1"/>
                      <a:pt x="1" y="2048"/>
                      <a:pt x="1" y="4569"/>
                    </a:cubicBezTo>
                    <a:cubicBezTo>
                      <a:pt x="1" y="7089"/>
                      <a:pt x="2048" y="9137"/>
                      <a:pt x="4569" y="9137"/>
                    </a:cubicBezTo>
                    <a:cubicBezTo>
                      <a:pt x="7089" y="9137"/>
                      <a:pt x="9137" y="7089"/>
                      <a:pt x="9137" y="4569"/>
                    </a:cubicBezTo>
                    <a:cubicBezTo>
                      <a:pt x="9137" y="2048"/>
                      <a:pt x="7089" y="1"/>
                      <a:pt x="45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27" name="Google Shape;286;p43">
            <a:extLst>
              <a:ext uri="{FF2B5EF4-FFF2-40B4-BE49-F238E27FC236}">
                <a16:creationId xmlns:a16="http://schemas.microsoft.com/office/drawing/2014/main" id="{179CF79A-58D4-452A-AF0C-A9F0165D2ABC}"/>
              </a:ext>
            </a:extLst>
          </p:cNvPr>
          <p:cNvCxnSpPr>
            <a:cxnSpLocks/>
            <a:endCxn id="120" idx="6"/>
          </p:cNvCxnSpPr>
          <p:nvPr/>
        </p:nvCxnSpPr>
        <p:spPr>
          <a:xfrm rot="16200000" flipH="1">
            <a:off x="7578727" y="3071243"/>
            <a:ext cx="2293174" cy="169300"/>
          </a:xfrm>
          <a:prstGeom prst="bentConnector4">
            <a:avLst>
              <a:gd name="adj1" fmla="val -146"/>
              <a:gd name="adj2" fmla="val 844505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28" name="Google Shape;267;p43">
            <a:extLst>
              <a:ext uri="{FF2B5EF4-FFF2-40B4-BE49-F238E27FC236}">
                <a16:creationId xmlns:a16="http://schemas.microsoft.com/office/drawing/2014/main" id="{B59A3A28-2F06-4946-9223-ED932B2B328B}"/>
              </a:ext>
            </a:extLst>
          </p:cNvPr>
          <p:cNvSpPr txBox="1">
            <a:spLocks/>
          </p:cNvSpPr>
          <p:nvPr/>
        </p:nvSpPr>
        <p:spPr>
          <a:xfrm>
            <a:off x="6233792" y="4748340"/>
            <a:ext cx="4165704" cy="11046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Selected a best weighting for that period depending on your choice</a:t>
            </a:r>
          </a:p>
          <a:p>
            <a:pPr marL="342900" indent="-342900" algn="ctr">
              <a:spcBef>
                <a:spcPts val="0"/>
              </a:spcBef>
              <a:buFontTx/>
              <a:buChar char="-"/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Highest return</a:t>
            </a:r>
          </a:p>
          <a:p>
            <a:pPr marL="342900" indent="-342900" algn="ctr">
              <a:spcBef>
                <a:spcPts val="0"/>
              </a:spcBef>
              <a:buFontTx/>
              <a:buChar char="-"/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Minimum volatility</a:t>
            </a:r>
          </a:p>
          <a:p>
            <a:pPr marL="342900" indent="-342900" algn="ctr">
              <a:spcBef>
                <a:spcPts val="0"/>
              </a:spcBef>
              <a:buFontTx/>
              <a:buChar char="-"/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- Highest Sharpe ratio</a:t>
            </a:r>
          </a:p>
        </p:txBody>
      </p:sp>
      <p:grpSp>
        <p:nvGrpSpPr>
          <p:cNvPr id="129" name="群組 128">
            <a:extLst>
              <a:ext uri="{FF2B5EF4-FFF2-40B4-BE49-F238E27FC236}">
                <a16:creationId xmlns:a16="http://schemas.microsoft.com/office/drawing/2014/main" id="{6CA9D07E-17AE-4524-96C0-523A7E634290}"/>
              </a:ext>
            </a:extLst>
          </p:cNvPr>
          <p:cNvGrpSpPr/>
          <p:nvPr/>
        </p:nvGrpSpPr>
        <p:grpSpPr>
          <a:xfrm>
            <a:off x="4675021" y="3834641"/>
            <a:ext cx="919425" cy="919425"/>
            <a:chOff x="4301388" y="1754288"/>
            <a:chExt cx="541200" cy="541200"/>
          </a:xfrm>
        </p:grpSpPr>
        <p:sp>
          <p:nvSpPr>
            <p:cNvPr id="130" name="Google Shape;302;p44">
              <a:extLst>
                <a:ext uri="{FF2B5EF4-FFF2-40B4-BE49-F238E27FC236}">
                  <a16:creationId xmlns:a16="http://schemas.microsoft.com/office/drawing/2014/main" id="{50FFEED7-65E4-4FD4-8EB6-98161E2E4A6C}"/>
                </a:ext>
              </a:extLst>
            </p:cNvPr>
            <p:cNvSpPr/>
            <p:nvPr/>
          </p:nvSpPr>
          <p:spPr>
            <a:xfrm>
              <a:off x="4301388" y="1754288"/>
              <a:ext cx="541200" cy="5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1" name="Google Shape;309;p44">
              <a:extLst>
                <a:ext uri="{FF2B5EF4-FFF2-40B4-BE49-F238E27FC236}">
                  <a16:creationId xmlns:a16="http://schemas.microsoft.com/office/drawing/2014/main" id="{EA06E8B2-053E-4B67-8066-DC7EF9D501F3}"/>
                </a:ext>
              </a:extLst>
            </p:cNvPr>
            <p:cNvGrpSpPr/>
            <p:nvPr/>
          </p:nvGrpSpPr>
          <p:grpSpPr>
            <a:xfrm>
              <a:off x="4446299" y="1899835"/>
              <a:ext cx="249489" cy="250119"/>
              <a:chOff x="-61784125" y="3377700"/>
              <a:chExt cx="316650" cy="317450"/>
            </a:xfrm>
          </p:grpSpPr>
          <p:sp>
            <p:nvSpPr>
              <p:cNvPr id="132" name="Google Shape;310;p44">
                <a:extLst>
                  <a:ext uri="{FF2B5EF4-FFF2-40B4-BE49-F238E27FC236}">
                    <a16:creationId xmlns:a16="http://schemas.microsoft.com/office/drawing/2014/main" id="{1E02096A-AC0C-483B-A571-01DAFA5D3FAF}"/>
                  </a:ext>
                </a:extLst>
              </p:cNvPr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3" name="Google Shape;311;p44">
                <a:extLst>
                  <a:ext uri="{FF2B5EF4-FFF2-40B4-BE49-F238E27FC236}">
                    <a16:creationId xmlns:a16="http://schemas.microsoft.com/office/drawing/2014/main" id="{0C95A8E3-A135-4B61-9AFF-F083685737BA}"/>
                  </a:ext>
                </a:extLst>
              </p:cNvPr>
              <p:cNvSpPr/>
              <p:nvPr/>
            </p:nvSpPr>
            <p:spPr>
              <a:xfrm>
                <a:off x="-61677819" y="3518905"/>
                <a:ext cx="104775" cy="61850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2474" extrusionOk="0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312;p44">
                <a:extLst>
                  <a:ext uri="{FF2B5EF4-FFF2-40B4-BE49-F238E27FC236}">
                    <a16:creationId xmlns:a16="http://schemas.microsoft.com/office/drawing/2014/main" id="{6DEDDB4F-008D-4975-BFD9-C64090B175E1}"/>
                  </a:ext>
                </a:extLst>
              </p:cNvPr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309" extrusionOk="0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313;p44">
                <a:extLst>
                  <a:ext uri="{FF2B5EF4-FFF2-40B4-BE49-F238E27FC236}">
                    <a16:creationId xmlns:a16="http://schemas.microsoft.com/office/drawing/2014/main" id="{EFB4EFAD-7380-48DD-9A98-3033416239C7}"/>
                  </a:ext>
                </a:extLst>
              </p:cNvPr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2048" extrusionOk="0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314;p44">
                <a:extLst>
                  <a:ext uri="{FF2B5EF4-FFF2-40B4-BE49-F238E27FC236}">
                    <a16:creationId xmlns:a16="http://schemas.microsoft.com/office/drawing/2014/main" id="{A4343A29-FFA1-4C53-8BFF-0BEAED343AD6}"/>
                  </a:ext>
                </a:extLst>
              </p:cNvPr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315;p44">
                <a:extLst>
                  <a:ext uri="{FF2B5EF4-FFF2-40B4-BE49-F238E27FC236}">
                    <a16:creationId xmlns:a16="http://schemas.microsoft.com/office/drawing/2014/main" id="{4E4DE3DC-BFD7-4B37-8D0F-E3EC29FAC969}"/>
                  </a:ext>
                </a:extLst>
              </p:cNvPr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316;p44">
                <a:extLst>
                  <a:ext uri="{FF2B5EF4-FFF2-40B4-BE49-F238E27FC236}">
                    <a16:creationId xmlns:a16="http://schemas.microsoft.com/office/drawing/2014/main" id="{CBEED1EC-F854-4409-9E3F-A07ECDC8E729}"/>
                  </a:ext>
                </a:extLst>
              </p:cNvPr>
              <p:cNvSpPr/>
              <p:nvPr/>
            </p:nvSpPr>
            <p:spPr>
              <a:xfrm>
                <a:off x="-61763664" y="3560452"/>
                <a:ext cx="124443" cy="82717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39" name="Google Shape;286;p43">
            <a:extLst>
              <a:ext uri="{FF2B5EF4-FFF2-40B4-BE49-F238E27FC236}">
                <a16:creationId xmlns:a16="http://schemas.microsoft.com/office/drawing/2014/main" id="{CEC321DB-C2CA-4CCA-91BE-2F672F95A305}"/>
              </a:ext>
            </a:extLst>
          </p:cNvPr>
          <p:cNvCxnSpPr>
            <a:cxnSpLocks/>
            <a:stCxn id="120" idx="2"/>
            <a:endCxn id="130" idx="6"/>
          </p:cNvCxnSpPr>
          <p:nvPr/>
        </p:nvCxnSpPr>
        <p:spPr>
          <a:xfrm rot="10800000">
            <a:off x="5594447" y="4294354"/>
            <a:ext cx="2296093" cy="8126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40" name="Google Shape;267;p43">
            <a:extLst>
              <a:ext uri="{FF2B5EF4-FFF2-40B4-BE49-F238E27FC236}">
                <a16:creationId xmlns:a16="http://schemas.microsoft.com/office/drawing/2014/main" id="{EF3D5EAA-FCB7-469B-B34D-F28849AA2B70}"/>
              </a:ext>
            </a:extLst>
          </p:cNvPr>
          <p:cNvSpPr txBox="1">
            <a:spLocks/>
          </p:cNvSpPr>
          <p:nvPr/>
        </p:nvSpPr>
        <p:spPr>
          <a:xfrm>
            <a:off x="3949515" y="4794363"/>
            <a:ext cx="2331300" cy="11046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altLang="zh-TW" sz="2000" dirty="0">
                <a:solidFill>
                  <a:schemeClr val="bg1"/>
                </a:solidFill>
                <a:latin typeface="Oriya Sangam MN"/>
              </a:rPr>
              <a:t>Apply the optimal weightings to construct your portfolio</a:t>
            </a:r>
          </a:p>
        </p:txBody>
      </p:sp>
    </p:spTree>
    <p:extLst>
      <p:ext uri="{BB962C8B-B14F-4D97-AF65-F5344CB8AC3E}">
        <p14:creationId xmlns:p14="http://schemas.microsoft.com/office/powerpoint/2010/main" val="290270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04FB-92BC-D642-883C-E1FCFBF79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Exploration</a:t>
            </a:r>
          </a:p>
        </p:txBody>
      </p:sp>
    </p:spTree>
    <p:extLst>
      <p:ext uri="{BB962C8B-B14F-4D97-AF65-F5344CB8AC3E}">
        <p14:creationId xmlns:p14="http://schemas.microsoft.com/office/powerpoint/2010/main" val="715035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CD1F-8703-E84F-AEEA-6564FCBF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of the </a:t>
            </a:r>
            <a:r>
              <a:rPr lang="en-GB" dirty="0" err="1"/>
              <a:t>LightGBM</a:t>
            </a:r>
            <a:r>
              <a:rPr lang="en-GB" dirty="0"/>
              <a:t>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14F31-7F1A-B343-9626-EC4C78807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881" y="1062911"/>
            <a:ext cx="10515600" cy="5054224"/>
          </a:xfrm>
        </p:spPr>
        <p:txBody>
          <a:bodyPr/>
          <a:lstStyle/>
          <a:p>
            <a:r>
              <a:rPr lang="en-US" dirty="0"/>
              <a:t>The most common model used by the Kaggle champions</a:t>
            </a:r>
          </a:p>
          <a:p>
            <a:r>
              <a:rPr lang="en-US" dirty="0"/>
              <a:t>Fast training speed and low memory usage</a:t>
            </a:r>
          </a:p>
          <a:p>
            <a:r>
              <a:rPr lang="en-GB" dirty="0"/>
              <a:t>High-performance gradient boosting framework – for financial data</a:t>
            </a:r>
          </a:p>
        </p:txBody>
      </p:sp>
      <p:pic>
        <p:nvPicPr>
          <p:cNvPr id="5" name="Google Shape;466;p47">
            <a:extLst>
              <a:ext uri="{FF2B5EF4-FFF2-40B4-BE49-F238E27FC236}">
                <a16:creationId xmlns:a16="http://schemas.microsoft.com/office/drawing/2014/main" id="{9BCEBFAD-AFDD-46AF-BD70-1BC9D09AA7E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0012" y="2810313"/>
            <a:ext cx="7036994" cy="36521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7666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Techniques for optimising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EDD9D-FA86-1944-9136-27A853A87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754" y="1233182"/>
            <a:ext cx="10515600" cy="4766506"/>
          </a:xfrm>
        </p:spPr>
        <p:txBody>
          <a:bodyPr/>
          <a:lstStyle/>
          <a:p>
            <a:pPr marL="0" indent="0">
              <a:buNone/>
            </a:pPr>
            <a:r>
              <a:rPr lang="en-GB" sz="3600" dirty="0"/>
              <a:t>- Cross validation</a:t>
            </a:r>
          </a:p>
        </p:txBody>
      </p:sp>
      <p:pic>
        <p:nvPicPr>
          <p:cNvPr id="1026" name="Picture 2" descr="Cross-Validation in Scikit-learn – Randal Scott King">
            <a:extLst>
              <a:ext uri="{FF2B5EF4-FFF2-40B4-BE49-F238E27FC236}">
                <a16:creationId xmlns:a16="http://schemas.microsoft.com/office/drawing/2014/main" id="{2B9A3EB2-3D3B-4E68-9C53-D145F8179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028" y="2055160"/>
            <a:ext cx="10089659" cy="4349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9746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Techniques for optimising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EDD9D-FA86-1944-9136-27A853A87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881" y="1350628"/>
            <a:ext cx="10515600" cy="4766506"/>
          </a:xfrm>
        </p:spPr>
        <p:txBody>
          <a:bodyPr/>
          <a:lstStyle/>
          <a:p>
            <a:pPr>
              <a:buFontTx/>
              <a:buChar char="-"/>
            </a:pPr>
            <a:r>
              <a:rPr lang="en-GB" sz="3600" dirty="0"/>
              <a:t>Grid Search</a:t>
            </a:r>
          </a:p>
          <a:p>
            <a:pPr>
              <a:buFontTx/>
              <a:buChar char="-"/>
            </a:pPr>
            <a:r>
              <a:rPr lang="en-GB" dirty="0"/>
              <a:t>Tuning the hyper parameters of the model for better prediction</a:t>
            </a:r>
          </a:p>
          <a:p>
            <a:pPr>
              <a:buFontTx/>
              <a:buChar char="-"/>
            </a:pPr>
            <a:endParaRPr lang="en-GB" dirty="0"/>
          </a:p>
          <a:p>
            <a:pPr>
              <a:buFontTx/>
              <a:buChar char="-"/>
            </a:pPr>
            <a:r>
              <a:rPr lang="en-GB" dirty="0"/>
              <a:t>Sample of parameters adopted by the model</a:t>
            </a:r>
          </a:p>
          <a:p>
            <a:pPr>
              <a:buFontTx/>
              <a:buChar char="-"/>
            </a:pPr>
            <a:endParaRPr lang="en-GB" dirty="0"/>
          </a:p>
          <a:p>
            <a:pPr>
              <a:buFontTx/>
              <a:buChar char="-"/>
            </a:pPr>
            <a:endParaRPr lang="en-GB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35E3467-95FF-408C-90F6-DD8E40EBA2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10086" r="9657" b="40294"/>
          <a:stretch/>
        </p:blipFill>
        <p:spPr>
          <a:xfrm>
            <a:off x="1860895" y="3733881"/>
            <a:ext cx="8062670" cy="229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02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CD1F-8703-E84F-AEEA-6564FCBF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Are you confident in your MPF asset allocation?</a:t>
            </a:r>
          </a:p>
        </p:txBody>
      </p:sp>
      <p:pic>
        <p:nvPicPr>
          <p:cNvPr id="6" name="Google Shape;190;p37">
            <a:extLst>
              <a:ext uri="{FF2B5EF4-FFF2-40B4-BE49-F238E27FC236}">
                <a16:creationId xmlns:a16="http://schemas.microsoft.com/office/drawing/2014/main" id="{C5AB39D2-FEA0-4905-8DB8-A79840C9A2FE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8216" y="2499920"/>
            <a:ext cx="7398659" cy="3063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89;p37">
            <a:extLst>
              <a:ext uri="{FF2B5EF4-FFF2-40B4-BE49-F238E27FC236}">
                <a16:creationId xmlns:a16="http://schemas.microsoft.com/office/drawing/2014/main" id="{4DE39BBE-D5D9-4811-B87F-0C723CB6D54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439" y="2421429"/>
            <a:ext cx="4542663" cy="32200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09250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Performance of the model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6D80C7D-279E-442A-B712-B68B25BE1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820" y="4715013"/>
            <a:ext cx="4308534" cy="202169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57C4E02-AF3C-4860-9C4D-87FC87679F0E}"/>
              </a:ext>
            </a:extLst>
          </p:cNvPr>
          <p:cNvSpPr txBox="1">
            <a:spLocks/>
          </p:cNvSpPr>
          <p:nvPr/>
        </p:nvSpPr>
        <p:spPr>
          <a:xfrm>
            <a:off x="1119319" y="4133074"/>
            <a:ext cx="10515600" cy="7364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altLang="zh-TW" sz="2800" dirty="0"/>
              <a:t>Result</a:t>
            </a:r>
            <a:r>
              <a:rPr lang="zh-TW" altLang="en-US" sz="2800" dirty="0"/>
              <a:t> </a:t>
            </a:r>
            <a:r>
              <a:rPr lang="en-US" altLang="zh-TW" sz="2800" dirty="0"/>
              <a:t>of</a:t>
            </a:r>
            <a:r>
              <a:rPr lang="zh-TW" altLang="en-US" sz="2800" dirty="0"/>
              <a:t> </a:t>
            </a:r>
            <a:r>
              <a:rPr lang="en-US" altLang="zh-TW" sz="2800" dirty="0" err="1"/>
              <a:t>LightGBM</a:t>
            </a:r>
            <a:r>
              <a:rPr lang="en-US" altLang="zh-TW" sz="2800" dirty="0"/>
              <a:t> model</a:t>
            </a:r>
            <a:endParaRPr lang="en-GB" sz="280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FE1B352-E972-459D-A438-3A8E1532C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820" y="1054050"/>
            <a:ext cx="7933434" cy="295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096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HK" dirty="0"/>
              <a:t>Features Importance</a:t>
            </a:r>
          </a:p>
        </p:txBody>
      </p:sp>
      <p:pic>
        <p:nvPicPr>
          <p:cNvPr id="4" name="Google Shape;492;p50">
            <a:extLst>
              <a:ext uri="{FF2B5EF4-FFF2-40B4-BE49-F238E27FC236}">
                <a16:creationId xmlns:a16="http://schemas.microsoft.com/office/drawing/2014/main" id="{4D15859A-23A6-41C4-B919-F3BC35B87CE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-1900" b="1900"/>
          <a:stretch/>
        </p:blipFill>
        <p:spPr>
          <a:xfrm>
            <a:off x="1302344" y="1062910"/>
            <a:ext cx="1055890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93;p50">
            <a:extLst>
              <a:ext uri="{FF2B5EF4-FFF2-40B4-BE49-F238E27FC236}">
                <a16:creationId xmlns:a16="http://schemas.microsoft.com/office/drawing/2014/main" id="{52F85084-C9C5-4B58-B74B-66E06DD0508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3547" y="1182848"/>
            <a:ext cx="1438788" cy="481790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494;p50">
            <a:extLst>
              <a:ext uri="{FF2B5EF4-FFF2-40B4-BE49-F238E27FC236}">
                <a16:creationId xmlns:a16="http://schemas.microsoft.com/office/drawing/2014/main" id="{0772E813-3529-41BD-853B-33AB6DF0EF9E}"/>
              </a:ext>
            </a:extLst>
          </p:cNvPr>
          <p:cNvSpPr/>
          <p:nvPr/>
        </p:nvSpPr>
        <p:spPr>
          <a:xfrm>
            <a:off x="848091" y="1359411"/>
            <a:ext cx="1709700" cy="964339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60148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04FB-92BC-D642-883C-E1FCFBF79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Portfolio Performance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29854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Portfolio Statistics</a:t>
            </a:r>
          </a:p>
        </p:txBody>
      </p:sp>
      <p:sp>
        <p:nvSpPr>
          <p:cNvPr id="4" name="Google Shape;222;p39">
            <a:extLst>
              <a:ext uri="{FF2B5EF4-FFF2-40B4-BE49-F238E27FC236}">
                <a16:creationId xmlns:a16="http://schemas.microsoft.com/office/drawing/2014/main" id="{9114CF97-9E96-40A6-81C3-5FD090918914}"/>
              </a:ext>
            </a:extLst>
          </p:cNvPr>
          <p:cNvSpPr txBox="1"/>
          <p:nvPr/>
        </p:nvSpPr>
        <p:spPr>
          <a:xfrm>
            <a:off x="391800" y="989844"/>
            <a:ext cx="57042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Backtesting result during </a:t>
            </a:r>
            <a:endParaRPr sz="2400" b="1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31/10/2018 - 30/9/2020</a:t>
            </a:r>
            <a:endParaRPr sz="2400" b="1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221;p39">
            <a:extLst>
              <a:ext uri="{FF2B5EF4-FFF2-40B4-BE49-F238E27FC236}">
                <a16:creationId xmlns:a16="http://schemas.microsoft.com/office/drawing/2014/main" id="{3CC31F85-D8A7-46D6-A327-393B1C71D323}"/>
              </a:ext>
            </a:extLst>
          </p:cNvPr>
          <p:cNvSpPr txBox="1"/>
          <p:nvPr/>
        </p:nvSpPr>
        <p:spPr>
          <a:xfrm>
            <a:off x="6220286" y="1976566"/>
            <a:ext cx="3158700" cy="4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HSI</a:t>
            </a:r>
            <a:endParaRPr sz="2800" b="1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" name="Google Shape;221;p39">
            <a:extLst>
              <a:ext uri="{FF2B5EF4-FFF2-40B4-BE49-F238E27FC236}">
                <a16:creationId xmlns:a16="http://schemas.microsoft.com/office/drawing/2014/main" id="{44A59F54-B9BB-4D55-890F-01A5D0CE4A96}"/>
              </a:ext>
            </a:extLst>
          </p:cNvPr>
          <p:cNvSpPr txBox="1"/>
          <p:nvPr/>
        </p:nvSpPr>
        <p:spPr>
          <a:xfrm>
            <a:off x="3895864" y="1747066"/>
            <a:ext cx="3158700" cy="4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altLang="zh-TW" sz="28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System Selected Portfolio</a:t>
            </a:r>
            <a:endParaRPr lang="en-US" altLang="zh-HK" sz="2800" b="1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" name="Google Shape;221;p39">
            <a:extLst>
              <a:ext uri="{FF2B5EF4-FFF2-40B4-BE49-F238E27FC236}">
                <a16:creationId xmlns:a16="http://schemas.microsoft.com/office/drawing/2014/main" id="{2DA75749-EA72-451C-8EC0-EB0CE730D775}"/>
              </a:ext>
            </a:extLst>
          </p:cNvPr>
          <p:cNvSpPr txBox="1"/>
          <p:nvPr/>
        </p:nvSpPr>
        <p:spPr>
          <a:xfrm>
            <a:off x="8544096" y="2026900"/>
            <a:ext cx="3158700" cy="4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Difference</a:t>
            </a:r>
            <a:endParaRPr sz="2800" b="1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0" name="Google Shape;219;p39">
            <a:extLst>
              <a:ext uri="{FF2B5EF4-FFF2-40B4-BE49-F238E27FC236}">
                <a16:creationId xmlns:a16="http://schemas.microsoft.com/office/drawing/2014/main" id="{575F8F53-F965-4AF2-8B85-B8F5DCD8D2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3554514"/>
              </p:ext>
            </p:extLst>
          </p:nvPr>
        </p:nvGraphicFramePr>
        <p:xfrm>
          <a:off x="1855714" y="2662296"/>
          <a:ext cx="9410700" cy="4084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2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52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52675">
                  <a:extLst>
                    <a:ext uri="{9D8B030D-6E8A-4147-A177-3AD203B41FA5}">
                      <a16:colId xmlns:a16="http://schemas.microsoft.com/office/drawing/2014/main" val="55713564"/>
                    </a:ext>
                  </a:extLst>
                </a:gridCol>
              </a:tblGrid>
              <a:tr h="7507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  <a:ea typeface="Lato"/>
                          <a:cs typeface="Lato"/>
                          <a:sym typeface="Lato"/>
                        </a:rPr>
                        <a:t>Total  period retuen (%)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9.69</a:t>
                      </a:r>
                      <a:endParaRPr sz="2000" b="1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-15.58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25.27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95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Total period standard deviation (%)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4.4</a:t>
                      </a:r>
                      <a:r>
                        <a:rPr lang="en-US" alt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4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0.0</a:t>
                      </a:r>
                      <a:r>
                        <a:rPr lang="en-US" alt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6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4.38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07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Annulised return (%)</a:t>
                      </a:r>
                      <a:endParaRPr sz="200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4.7</a:t>
                      </a:r>
                      <a:r>
                        <a:rPr lang="en-US" alt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4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-8.12</a:t>
                      </a:r>
                      <a:endParaRPr sz="200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12.86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82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Annulised standard deviation (%)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1.13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0.7</a:t>
                      </a:r>
                      <a:r>
                        <a:rPr lang="en-US" altLang="zh-TW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9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latin typeface="Helvetica Neue" panose="02000503000000020004"/>
                        </a:rPr>
                        <a:t>0.34</a:t>
                      </a:r>
                      <a:endParaRPr sz="2000" dirty="0">
                        <a:solidFill>
                          <a:schemeClr val="bg1"/>
                        </a:solidFill>
                        <a:latin typeface="Helvetica Neue" panose="02000503000000020004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52629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04FB-92BC-D642-883C-E1FCFBF79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we need a portfolio?</a:t>
            </a:r>
          </a:p>
        </p:txBody>
      </p:sp>
    </p:spTree>
    <p:extLst>
      <p:ext uri="{BB962C8B-B14F-4D97-AF65-F5344CB8AC3E}">
        <p14:creationId xmlns:p14="http://schemas.microsoft.com/office/powerpoint/2010/main" val="4373985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7254A53A-23CD-844B-9D6E-820CA482A612}"/>
              </a:ext>
            </a:extLst>
          </p:cNvPr>
          <p:cNvSpPr/>
          <p:nvPr/>
        </p:nvSpPr>
        <p:spPr>
          <a:xfrm rot="16200000">
            <a:off x="7493391" y="2459208"/>
            <a:ext cx="4575610" cy="3145211"/>
          </a:xfrm>
          <a:prstGeom prst="roundRect">
            <a:avLst>
              <a:gd name="adj" fmla="val 3178"/>
            </a:avLst>
          </a:prstGeom>
          <a:solidFill>
            <a:schemeClr val="bg1">
              <a:alpha val="0"/>
            </a:schemeClr>
          </a:solidFill>
          <a:ln w="50800">
            <a:solidFill>
              <a:srgbClr val="0F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ounded Rectangle 21">
            <a:extLst>
              <a:ext uri="{FF2B5EF4-FFF2-40B4-BE49-F238E27FC236}">
                <a16:creationId xmlns:a16="http://schemas.microsoft.com/office/drawing/2014/main" id="{8CA29678-AF11-EB44-A588-DC9F66EE029F}"/>
              </a:ext>
            </a:extLst>
          </p:cNvPr>
          <p:cNvSpPr/>
          <p:nvPr/>
        </p:nvSpPr>
        <p:spPr>
          <a:xfrm rot="16200000">
            <a:off x="3816633" y="2400483"/>
            <a:ext cx="4575610" cy="3145211"/>
          </a:xfrm>
          <a:prstGeom prst="roundRect">
            <a:avLst>
              <a:gd name="adj" fmla="val 3178"/>
            </a:avLst>
          </a:prstGeom>
          <a:solidFill>
            <a:srgbClr val="0BC9B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ounded Rectangle 21">
            <a:extLst>
              <a:ext uri="{FF2B5EF4-FFF2-40B4-BE49-F238E27FC236}">
                <a16:creationId xmlns:a16="http://schemas.microsoft.com/office/drawing/2014/main" id="{EB2B7C29-F124-F14C-BD33-5CD5D63DC91E}"/>
              </a:ext>
            </a:extLst>
          </p:cNvPr>
          <p:cNvSpPr/>
          <p:nvPr/>
        </p:nvSpPr>
        <p:spPr>
          <a:xfrm rot="16200000">
            <a:off x="121814" y="2459207"/>
            <a:ext cx="4575610" cy="3145211"/>
          </a:xfrm>
          <a:prstGeom prst="roundRect">
            <a:avLst>
              <a:gd name="adj" fmla="val 3178"/>
            </a:avLst>
          </a:prstGeom>
          <a:solidFill>
            <a:schemeClr val="bg1">
              <a:alpha val="0"/>
            </a:schemeClr>
          </a:solidFill>
          <a:ln w="50800">
            <a:solidFill>
              <a:srgbClr val="0F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680078-B7DC-6343-A39B-1143C25E9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Reasons for constructing a portfolio</a:t>
            </a:r>
          </a:p>
        </p:txBody>
      </p:sp>
      <p:sp>
        <p:nvSpPr>
          <p:cNvPr id="4" name="矩形 28">
            <a:extLst>
              <a:ext uri="{FF2B5EF4-FFF2-40B4-BE49-F238E27FC236}">
                <a16:creationId xmlns:a16="http://schemas.microsoft.com/office/drawing/2014/main" id="{74F01DD7-6194-7749-BF70-EFE990CE2999}"/>
              </a:ext>
            </a:extLst>
          </p:cNvPr>
          <p:cNvSpPr/>
          <p:nvPr/>
        </p:nvSpPr>
        <p:spPr>
          <a:xfrm>
            <a:off x="8711235" y="2912236"/>
            <a:ext cx="2169453" cy="2833159"/>
          </a:xfrm>
          <a:prstGeom prst="rect">
            <a:avLst/>
          </a:prstGeom>
          <a:solidFill>
            <a:srgbClr val="08DA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5" name="矩形 5">
            <a:extLst>
              <a:ext uri="{FF2B5EF4-FFF2-40B4-BE49-F238E27FC236}">
                <a16:creationId xmlns:a16="http://schemas.microsoft.com/office/drawing/2014/main" id="{36D46C9A-08EF-1643-ACB6-8CC651BFC005}"/>
              </a:ext>
            </a:extLst>
          </p:cNvPr>
          <p:cNvSpPr/>
          <p:nvPr/>
        </p:nvSpPr>
        <p:spPr>
          <a:xfrm>
            <a:off x="1281225" y="2857330"/>
            <a:ext cx="2169453" cy="2942973"/>
          </a:xfrm>
          <a:prstGeom prst="rect">
            <a:avLst/>
          </a:prstGeom>
          <a:solidFill>
            <a:srgbClr val="08DA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6" name="文字方塊 18">
            <a:extLst>
              <a:ext uri="{FF2B5EF4-FFF2-40B4-BE49-F238E27FC236}">
                <a16:creationId xmlns:a16="http://schemas.microsoft.com/office/drawing/2014/main" id="{EC080F8D-FF72-5843-A61E-583295FB273B}"/>
              </a:ext>
            </a:extLst>
          </p:cNvPr>
          <p:cNvSpPr txBox="1"/>
          <p:nvPr/>
        </p:nvSpPr>
        <p:spPr>
          <a:xfrm>
            <a:off x="1281225" y="3647344"/>
            <a:ext cx="21893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Risk Diversification and Reduction</a:t>
            </a:r>
          </a:p>
        </p:txBody>
      </p:sp>
      <p:sp>
        <p:nvSpPr>
          <p:cNvPr id="7" name="橢圓 4">
            <a:extLst>
              <a:ext uri="{FF2B5EF4-FFF2-40B4-BE49-F238E27FC236}">
                <a16:creationId xmlns:a16="http://schemas.microsoft.com/office/drawing/2014/main" id="{291B63A9-F693-DB48-8E18-A81EA3DD644E}"/>
              </a:ext>
            </a:extLst>
          </p:cNvPr>
          <p:cNvSpPr/>
          <p:nvPr/>
        </p:nvSpPr>
        <p:spPr>
          <a:xfrm>
            <a:off x="2098837" y="2043527"/>
            <a:ext cx="514283" cy="514283"/>
          </a:xfrm>
          <a:prstGeom prst="ellipse">
            <a:avLst/>
          </a:prstGeom>
          <a:solidFill>
            <a:srgbClr val="0FF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9" name="橢圓 22">
            <a:extLst>
              <a:ext uri="{FF2B5EF4-FFF2-40B4-BE49-F238E27FC236}">
                <a16:creationId xmlns:a16="http://schemas.microsoft.com/office/drawing/2014/main" id="{B4B1EBCC-F0DD-B848-91E9-D1B94BCD08F4}"/>
              </a:ext>
            </a:extLst>
          </p:cNvPr>
          <p:cNvSpPr/>
          <p:nvPr/>
        </p:nvSpPr>
        <p:spPr>
          <a:xfrm>
            <a:off x="5838264" y="2043527"/>
            <a:ext cx="514283" cy="51428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1" name="橢圓 24">
            <a:extLst>
              <a:ext uri="{FF2B5EF4-FFF2-40B4-BE49-F238E27FC236}">
                <a16:creationId xmlns:a16="http://schemas.microsoft.com/office/drawing/2014/main" id="{57AFF734-D99D-2441-B78C-E3AFB8C27E5D}"/>
              </a:ext>
            </a:extLst>
          </p:cNvPr>
          <p:cNvSpPr/>
          <p:nvPr/>
        </p:nvSpPr>
        <p:spPr>
          <a:xfrm>
            <a:off x="9470414" y="2043528"/>
            <a:ext cx="514283" cy="514283"/>
          </a:xfrm>
          <a:prstGeom prst="ellipse">
            <a:avLst/>
          </a:prstGeom>
          <a:solidFill>
            <a:srgbClr val="0FF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2" name="文字方塊 25">
            <a:extLst>
              <a:ext uri="{FF2B5EF4-FFF2-40B4-BE49-F238E27FC236}">
                <a16:creationId xmlns:a16="http://schemas.microsoft.com/office/drawing/2014/main" id="{70B37C98-391E-DC41-91C0-62DC468626A1}"/>
              </a:ext>
            </a:extLst>
          </p:cNvPr>
          <p:cNvSpPr txBox="1"/>
          <p:nvPr/>
        </p:nvSpPr>
        <p:spPr>
          <a:xfrm>
            <a:off x="8721377" y="3740146"/>
            <a:ext cx="21893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Set your mind more peaceful</a:t>
            </a:r>
          </a:p>
        </p:txBody>
      </p:sp>
      <p:sp>
        <p:nvSpPr>
          <p:cNvPr id="13" name="矩形 7">
            <a:extLst>
              <a:ext uri="{FF2B5EF4-FFF2-40B4-BE49-F238E27FC236}">
                <a16:creationId xmlns:a16="http://schemas.microsoft.com/office/drawing/2014/main" id="{60159669-54ED-D946-8517-4634E59BFF5A}"/>
              </a:ext>
            </a:extLst>
          </p:cNvPr>
          <p:cNvSpPr/>
          <p:nvPr/>
        </p:nvSpPr>
        <p:spPr>
          <a:xfrm>
            <a:off x="5000707" y="2912236"/>
            <a:ext cx="2188565" cy="2833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文字方塊 21">
            <a:extLst>
              <a:ext uri="{FF2B5EF4-FFF2-40B4-BE49-F238E27FC236}">
                <a16:creationId xmlns:a16="http://schemas.microsoft.com/office/drawing/2014/main" id="{7A222022-CBDA-9247-8FB7-3B7756A44C47}"/>
              </a:ext>
            </a:extLst>
          </p:cNvPr>
          <p:cNvSpPr txBox="1"/>
          <p:nvPr/>
        </p:nvSpPr>
        <p:spPr>
          <a:xfrm>
            <a:off x="5000707" y="3465815"/>
            <a:ext cx="21893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i="1" dirty="0">
                <a:solidFill>
                  <a:srgbClr val="0BC9B6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Seek advantage of different investment instruments</a:t>
            </a:r>
          </a:p>
        </p:txBody>
      </p:sp>
    </p:spTree>
    <p:extLst>
      <p:ext uri="{BB962C8B-B14F-4D97-AF65-F5344CB8AC3E}">
        <p14:creationId xmlns:p14="http://schemas.microsoft.com/office/powerpoint/2010/main" val="42267403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fund over time</a:t>
            </a:r>
            <a:endParaRPr lang="en-GB" dirty="0"/>
          </a:p>
        </p:txBody>
      </p:sp>
      <p:pic>
        <p:nvPicPr>
          <p:cNvPr id="5" name="Google Shape;484;p49">
            <a:extLst>
              <a:ext uri="{FF2B5EF4-FFF2-40B4-BE49-F238E27FC236}">
                <a16:creationId xmlns:a16="http://schemas.microsoft.com/office/drawing/2014/main" id="{7A22DFEF-A5AC-4B6E-8EBF-A9CD8B32F40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6581" y="1224793"/>
            <a:ext cx="9997356" cy="5201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85;p49">
            <a:extLst>
              <a:ext uri="{FF2B5EF4-FFF2-40B4-BE49-F238E27FC236}">
                <a16:creationId xmlns:a16="http://schemas.microsoft.com/office/drawing/2014/main" id="{55E7E6DF-15C8-4087-B9AF-685594C65C8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105" y="1228462"/>
            <a:ext cx="1032192" cy="520117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5BE4FF3-60A0-41CC-8A25-EB1F048D708B}"/>
              </a:ext>
            </a:extLst>
          </p:cNvPr>
          <p:cNvSpPr/>
          <p:nvPr/>
        </p:nvSpPr>
        <p:spPr>
          <a:xfrm>
            <a:off x="7891120" y="1601463"/>
            <a:ext cx="1520632" cy="46124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88D7415-8E8E-4BD9-ADD8-5F28D07212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9770" y="5912181"/>
            <a:ext cx="841568" cy="217647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2452D3BD-F921-4C80-A50A-ABE51C6954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91120" y="1961807"/>
            <a:ext cx="841568" cy="21039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E0A0D22-3E9E-48B0-BF62-7909ACE515D7}"/>
              </a:ext>
            </a:extLst>
          </p:cNvPr>
          <p:cNvSpPr/>
          <p:nvPr/>
        </p:nvSpPr>
        <p:spPr>
          <a:xfrm>
            <a:off x="10508022" y="1601463"/>
            <a:ext cx="854616" cy="46124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8908360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HSI in the same period</a:t>
            </a:r>
            <a:endParaRPr lang="en-GB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6D7808F1-153D-4B60-8714-C01740091196}"/>
              </a:ext>
            </a:extLst>
          </p:cNvPr>
          <p:cNvGrpSpPr/>
          <p:nvPr/>
        </p:nvGrpSpPr>
        <p:grpSpPr>
          <a:xfrm>
            <a:off x="1907883" y="1101730"/>
            <a:ext cx="8376233" cy="2478274"/>
            <a:chOff x="985105" y="1224793"/>
            <a:chExt cx="11008832" cy="5204843"/>
          </a:xfrm>
        </p:grpSpPr>
        <p:pic>
          <p:nvPicPr>
            <p:cNvPr id="5" name="Google Shape;484;p49">
              <a:extLst>
                <a:ext uri="{FF2B5EF4-FFF2-40B4-BE49-F238E27FC236}">
                  <a16:creationId xmlns:a16="http://schemas.microsoft.com/office/drawing/2014/main" id="{7A22DFEF-A5AC-4B6E-8EBF-A9CD8B32F405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996581" y="1224793"/>
              <a:ext cx="9997356" cy="5201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Google Shape;485;p49">
              <a:extLst>
                <a:ext uri="{FF2B5EF4-FFF2-40B4-BE49-F238E27FC236}">
                  <a16:creationId xmlns:a16="http://schemas.microsoft.com/office/drawing/2014/main" id="{55E7E6DF-15C8-4087-B9AF-685594C65C88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85105" y="1228462"/>
              <a:ext cx="1032192" cy="52011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C5BE4FF3-60A0-41CC-8A25-EB1F048D708B}"/>
              </a:ext>
            </a:extLst>
          </p:cNvPr>
          <p:cNvSpPr/>
          <p:nvPr/>
        </p:nvSpPr>
        <p:spPr>
          <a:xfrm>
            <a:off x="7590564" y="1101729"/>
            <a:ext cx="785359" cy="24765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E0A0D22-3E9E-48B0-BF62-7909ACE515D7}"/>
              </a:ext>
            </a:extLst>
          </p:cNvPr>
          <p:cNvSpPr/>
          <p:nvPr/>
        </p:nvSpPr>
        <p:spPr>
          <a:xfrm>
            <a:off x="8915623" y="1099983"/>
            <a:ext cx="785359" cy="24765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2553CE57-A0E4-4CA5-A66F-B504713AAC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4429" y="3580005"/>
            <a:ext cx="3285388" cy="221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7923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A9E5613-99B0-D94E-873A-A120F6456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Appendix:</a:t>
            </a:r>
            <a:br>
              <a:rPr lang="en-GB" dirty="0"/>
            </a:br>
            <a:r>
              <a:rPr lang="en-US" dirty="0"/>
              <a:t>Details of funds with high importance in model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50528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A9E5613-99B0-D94E-873A-A120F6456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be next?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8367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CD1F-8703-E84F-AEEA-6564FCBF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if a good asset allocation can save your MPF account from loss or it even gains more than HSI?</a:t>
            </a:r>
          </a:p>
        </p:txBody>
      </p:sp>
      <p:pic>
        <p:nvPicPr>
          <p:cNvPr id="5" name="Google Shape;191;p37">
            <a:extLst>
              <a:ext uri="{FF2B5EF4-FFF2-40B4-BE49-F238E27FC236}">
                <a16:creationId xmlns:a16="http://schemas.microsoft.com/office/drawing/2014/main" id="{AEDA854A-E706-4AF4-AFA8-7C88A031FB2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631" y="2850418"/>
            <a:ext cx="6241410" cy="3403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92;p37">
            <a:extLst>
              <a:ext uri="{FF2B5EF4-FFF2-40B4-BE49-F238E27FC236}">
                <a16:creationId xmlns:a16="http://schemas.microsoft.com/office/drawing/2014/main" id="{3397AD84-B3FD-4004-A11E-5DAA46EF38B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8328" y="4252694"/>
            <a:ext cx="1908494" cy="19084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97391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Combined funds graph</a:t>
            </a:r>
            <a:br>
              <a:rPr lang="en-GB" dirty="0"/>
            </a:br>
            <a:endParaRPr lang="en-GB" dirty="0"/>
          </a:p>
        </p:txBody>
      </p:sp>
      <p:pic>
        <p:nvPicPr>
          <p:cNvPr id="5" name="Google Shape;508;p52">
            <a:extLst>
              <a:ext uri="{FF2B5EF4-FFF2-40B4-BE49-F238E27FC236}">
                <a16:creationId xmlns:a16="http://schemas.microsoft.com/office/drawing/2014/main" id="{361CE8EA-08DE-491F-898A-29D1D771F48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467998" y="1125152"/>
            <a:ext cx="7390227" cy="54867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629874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大中華股票基金</a:t>
            </a:r>
            <a:br>
              <a:rPr lang="zh-TW" altLang="en-US" dirty="0"/>
            </a:br>
            <a:endParaRPr lang="en-GB" dirty="0"/>
          </a:p>
        </p:txBody>
      </p:sp>
      <p:pic>
        <p:nvPicPr>
          <p:cNvPr id="5" name="Google Shape;516;p53">
            <a:extLst>
              <a:ext uri="{FF2B5EF4-FFF2-40B4-BE49-F238E27FC236}">
                <a16:creationId xmlns:a16="http://schemas.microsoft.com/office/drawing/2014/main" id="{375F4A93-AA7C-4DF8-BE04-1706A026932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28401" y="1387675"/>
            <a:ext cx="7480333" cy="50768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57270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大中華股票基金</a:t>
            </a:r>
            <a:br>
              <a:rPr lang="zh-TW" altLang="en-US" dirty="0"/>
            </a:br>
            <a:endParaRPr lang="en-GB" dirty="0"/>
          </a:p>
        </p:txBody>
      </p:sp>
      <p:pic>
        <p:nvPicPr>
          <p:cNvPr id="5" name="Google Shape;524;p54">
            <a:extLst>
              <a:ext uri="{FF2B5EF4-FFF2-40B4-BE49-F238E27FC236}">
                <a16:creationId xmlns:a16="http://schemas.microsoft.com/office/drawing/2014/main" id="{47DC6602-400A-47C7-8E9A-F83254B1320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9225" y="1302702"/>
            <a:ext cx="5458126" cy="2707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527;p54">
            <a:extLst>
              <a:ext uri="{FF2B5EF4-FFF2-40B4-BE49-F238E27FC236}">
                <a16:creationId xmlns:a16="http://schemas.microsoft.com/office/drawing/2014/main" id="{1CA4A348-8FC5-4576-AE62-ED988FDEF2F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225" y="4010500"/>
            <a:ext cx="5508248" cy="21386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525;p54">
            <a:extLst>
              <a:ext uri="{FF2B5EF4-FFF2-40B4-BE49-F238E27FC236}">
                <a16:creationId xmlns:a16="http://schemas.microsoft.com/office/drawing/2014/main" id="{B56A53DA-5301-41F1-BB18-EB5AB329F3C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87797" y="1209906"/>
            <a:ext cx="5227015" cy="369765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28;p54">
            <a:extLst>
              <a:ext uri="{FF2B5EF4-FFF2-40B4-BE49-F238E27FC236}">
                <a16:creationId xmlns:a16="http://schemas.microsoft.com/office/drawing/2014/main" id="{30AA3707-B0CC-4DA3-B4C2-4EAFEE42DDEB}"/>
              </a:ext>
            </a:extLst>
          </p:cNvPr>
          <p:cNvSpPr txBox="1"/>
          <p:nvPr/>
        </p:nvSpPr>
        <p:spPr>
          <a:xfrm>
            <a:off x="7504218" y="6253489"/>
            <a:ext cx="40137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Lato Light"/>
                <a:ea typeface="Lato Light"/>
                <a:cs typeface="Lato Light"/>
                <a:sym typeface="Lato Light"/>
              </a:rPr>
              <a:t>source:</a:t>
            </a:r>
            <a:endParaRPr sz="1000"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Lato Light"/>
                <a:ea typeface="Lato Light"/>
                <a:cs typeface="Lato Light"/>
                <a:sym typeface="Lato Light"/>
              </a:rPr>
              <a:t>aia mpf prime value choice fund performance review-aug-2020</a:t>
            </a:r>
            <a:endParaRPr sz="10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8743583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K" altLang="en-US" dirty="0"/>
              <a:t>香港股票基金</a:t>
            </a:r>
            <a:br>
              <a:rPr lang="zh-HK" altLang="en-US" dirty="0"/>
            </a:br>
            <a:endParaRPr lang="en-GB" dirty="0"/>
          </a:p>
        </p:txBody>
      </p:sp>
      <p:pic>
        <p:nvPicPr>
          <p:cNvPr id="5" name="Google Shape;536;p55">
            <a:extLst>
              <a:ext uri="{FF2B5EF4-FFF2-40B4-BE49-F238E27FC236}">
                <a16:creationId xmlns:a16="http://schemas.microsoft.com/office/drawing/2014/main" id="{C585CD33-1A4D-463E-AB38-B55B3090F3A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42395" y="1150320"/>
            <a:ext cx="7114001" cy="53010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18789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K" altLang="en-US" dirty="0"/>
              <a:t>香港股票基金</a:t>
            </a:r>
            <a:br>
              <a:rPr lang="zh-HK" altLang="en-US" dirty="0"/>
            </a:br>
            <a:endParaRPr lang="en-GB" dirty="0"/>
          </a:p>
        </p:txBody>
      </p:sp>
      <p:pic>
        <p:nvPicPr>
          <p:cNvPr id="4" name="Google Shape;541;p56">
            <a:extLst>
              <a:ext uri="{FF2B5EF4-FFF2-40B4-BE49-F238E27FC236}">
                <a16:creationId xmlns:a16="http://schemas.microsoft.com/office/drawing/2014/main" id="{FC28C51F-9137-40F6-B8D7-78E0ED22EA7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84922" y="1139395"/>
            <a:ext cx="5494789" cy="3837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546;p56">
            <a:extLst>
              <a:ext uri="{FF2B5EF4-FFF2-40B4-BE49-F238E27FC236}">
                <a16:creationId xmlns:a16="http://schemas.microsoft.com/office/drawing/2014/main" id="{CB1D16A2-5319-476D-9612-B8B84240D6D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403" y="3923953"/>
            <a:ext cx="5601519" cy="2174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548;p56">
            <a:extLst>
              <a:ext uri="{FF2B5EF4-FFF2-40B4-BE49-F238E27FC236}">
                <a16:creationId xmlns:a16="http://schemas.microsoft.com/office/drawing/2014/main" id="{93B16D06-51A8-444E-8BA9-B6E8A9556C3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3402" y="1065648"/>
            <a:ext cx="5494789" cy="285830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47;p56">
            <a:extLst>
              <a:ext uri="{FF2B5EF4-FFF2-40B4-BE49-F238E27FC236}">
                <a16:creationId xmlns:a16="http://schemas.microsoft.com/office/drawing/2014/main" id="{E860BE10-D7FC-489F-9A5C-51C16A3487A6}"/>
              </a:ext>
            </a:extLst>
          </p:cNvPr>
          <p:cNvSpPr txBox="1"/>
          <p:nvPr/>
        </p:nvSpPr>
        <p:spPr>
          <a:xfrm>
            <a:off x="6933768" y="5641344"/>
            <a:ext cx="40137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latin typeface="Lato Light"/>
                <a:ea typeface="Lato Light"/>
                <a:cs typeface="Lato Light"/>
                <a:sym typeface="Lato Light"/>
              </a:rPr>
              <a:t>source:</a:t>
            </a:r>
            <a:endParaRPr sz="1000" dirty="0"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latin typeface="Lato Light"/>
                <a:ea typeface="Lato Light"/>
                <a:cs typeface="Lato Light"/>
                <a:sym typeface="Lato Light"/>
              </a:rPr>
              <a:t>aia mpf prime value choice fund performance review-aug-2020</a:t>
            </a:r>
            <a:endParaRPr sz="1000" dirty="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379862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基金經理精選退休基金</a:t>
            </a:r>
          </a:p>
        </p:txBody>
      </p:sp>
      <p:pic>
        <p:nvPicPr>
          <p:cNvPr id="4" name="Google Shape;556;p57">
            <a:extLst>
              <a:ext uri="{FF2B5EF4-FFF2-40B4-BE49-F238E27FC236}">
                <a16:creationId xmlns:a16="http://schemas.microsoft.com/office/drawing/2014/main" id="{C2D1ECC2-D577-4D31-8E52-6CF09E0BE16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29316" y="1200654"/>
            <a:ext cx="7345929" cy="52134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679283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基金經理精選退休基金</a:t>
            </a:r>
          </a:p>
        </p:txBody>
      </p:sp>
      <p:pic>
        <p:nvPicPr>
          <p:cNvPr id="5" name="Google Shape;568;p58">
            <a:extLst>
              <a:ext uri="{FF2B5EF4-FFF2-40B4-BE49-F238E27FC236}">
                <a16:creationId xmlns:a16="http://schemas.microsoft.com/office/drawing/2014/main" id="{9DF91302-4D8E-4533-BC8D-7006E4E3F63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66618" y="1006539"/>
            <a:ext cx="6030852" cy="2820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566;p58">
            <a:extLst>
              <a:ext uri="{FF2B5EF4-FFF2-40B4-BE49-F238E27FC236}">
                <a16:creationId xmlns:a16="http://schemas.microsoft.com/office/drawing/2014/main" id="{F3E37BC5-734E-4386-93A9-5A15A9CF289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613" y="3826556"/>
            <a:ext cx="6253425" cy="2427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561;p58">
            <a:extLst>
              <a:ext uri="{FF2B5EF4-FFF2-40B4-BE49-F238E27FC236}">
                <a16:creationId xmlns:a16="http://schemas.microsoft.com/office/drawing/2014/main" id="{29639B1C-90BB-41DD-BCC2-F15FAEC1DF0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02539" y="1072475"/>
            <a:ext cx="4786658" cy="338207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67;p58">
            <a:extLst>
              <a:ext uri="{FF2B5EF4-FFF2-40B4-BE49-F238E27FC236}">
                <a16:creationId xmlns:a16="http://schemas.microsoft.com/office/drawing/2014/main" id="{C57F67A6-C537-4678-8C49-3CE77DCAED9A}"/>
              </a:ext>
            </a:extLst>
          </p:cNvPr>
          <p:cNvSpPr txBox="1"/>
          <p:nvPr/>
        </p:nvSpPr>
        <p:spPr>
          <a:xfrm>
            <a:off x="7948835" y="5918672"/>
            <a:ext cx="40137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latin typeface="Lato Light"/>
                <a:ea typeface="Lato Light"/>
                <a:cs typeface="Lato Light"/>
                <a:sym typeface="Lato Light"/>
              </a:rPr>
              <a:t>source:</a:t>
            </a:r>
            <a:endParaRPr sz="1000" dirty="0"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latin typeface="Lato Light"/>
                <a:ea typeface="Lato Light"/>
                <a:cs typeface="Lato Light"/>
                <a:sym typeface="Lato Light"/>
              </a:rPr>
              <a:t>aia mpf prime value choice fund performance review-aug-2020</a:t>
            </a:r>
            <a:endParaRPr sz="1000" dirty="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5693344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綠色退休基金</a:t>
            </a:r>
          </a:p>
        </p:txBody>
      </p:sp>
      <p:pic>
        <p:nvPicPr>
          <p:cNvPr id="5" name="Google Shape;576;p59">
            <a:extLst>
              <a:ext uri="{FF2B5EF4-FFF2-40B4-BE49-F238E27FC236}">
                <a16:creationId xmlns:a16="http://schemas.microsoft.com/office/drawing/2014/main" id="{F351EE3C-58AB-49AF-A359-984204A2262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90958" y="1234210"/>
            <a:ext cx="6849328" cy="51284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554622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綠色退休基金</a:t>
            </a:r>
          </a:p>
        </p:txBody>
      </p:sp>
      <p:pic>
        <p:nvPicPr>
          <p:cNvPr id="4" name="Google Shape;588;p60">
            <a:extLst>
              <a:ext uri="{FF2B5EF4-FFF2-40B4-BE49-F238E27FC236}">
                <a16:creationId xmlns:a16="http://schemas.microsoft.com/office/drawing/2014/main" id="{F205C9DE-E0E8-4CD0-BC5A-494F8C8E272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8833" y="1136375"/>
            <a:ext cx="5963956" cy="2886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586;p60">
            <a:extLst>
              <a:ext uri="{FF2B5EF4-FFF2-40B4-BE49-F238E27FC236}">
                <a16:creationId xmlns:a16="http://schemas.microsoft.com/office/drawing/2014/main" id="{A4BB5360-8D08-4CF1-9338-83FB25D8DD6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833" y="4023143"/>
            <a:ext cx="6019366" cy="2337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581;p60">
            <a:extLst>
              <a:ext uri="{FF2B5EF4-FFF2-40B4-BE49-F238E27FC236}">
                <a16:creationId xmlns:a16="http://schemas.microsoft.com/office/drawing/2014/main" id="{A9FB1D05-77E9-43B2-B46C-B20FD9B9AA5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7255" y="1136375"/>
            <a:ext cx="4867402" cy="34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87;p60">
            <a:extLst>
              <a:ext uri="{FF2B5EF4-FFF2-40B4-BE49-F238E27FC236}">
                <a16:creationId xmlns:a16="http://schemas.microsoft.com/office/drawing/2014/main" id="{E51EE059-9175-496C-BBC5-AF4977C47F1D}"/>
              </a:ext>
            </a:extLst>
          </p:cNvPr>
          <p:cNvSpPr txBox="1"/>
          <p:nvPr/>
        </p:nvSpPr>
        <p:spPr>
          <a:xfrm>
            <a:off x="8091350" y="5747319"/>
            <a:ext cx="40137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latin typeface="Lato Light"/>
                <a:ea typeface="Lato Light"/>
                <a:cs typeface="Lato Light"/>
                <a:sym typeface="Lato Light"/>
              </a:rPr>
              <a:t>source:</a:t>
            </a:r>
            <a:endParaRPr sz="1000" dirty="0"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latin typeface="Lato Light"/>
                <a:ea typeface="Lato Light"/>
                <a:cs typeface="Lato Light"/>
                <a:sym typeface="Lato Light"/>
              </a:rPr>
              <a:t>aia mpf prime value choice fund performance review-aug-2020</a:t>
            </a:r>
            <a:endParaRPr sz="1000" dirty="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681184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EDD9D-FA86-1944-9136-27A853A87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AFD8A7-78C9-AF4E-BC63-418133CAC6B4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7737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">
            <a:extLst>
              <a:ext uri="{FF2B5EF4-FFF2-40B4-BE49-F238E27FC236}">
                <a16:creationId xmlns:a16="http://schemas.microsoft.com/office/drawing/2014/main" id="{4A67EDFC-5FF9-B443-BC29-03208F4B3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dirty="0" err="1"/>
              <a:t>oo</a:t>
            </a:r>
            <a:endParaRPr kumimoji="1" lang="zh-TW" altLang="en-US" dirty="0"/>
          </a:p>
        </p:txBody>
      </p:sp>
      <p:pic>
        <p:nvPicPr>
          <p:cNvPr id="14" name="內容版面配置區 3">
            <a:extLst>
              <a:ext uri="{FF2B5EF4-FFF2-40B4-BE49-F238E27FC236}">
                <a16:creationId xmlns:a16="http://schemas.microsoft.com/office/drawing/2014/main" id="{FFBB92DB-D65B-AF4A-AF83-A049C554A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60" y="40313"/>
            <a:ext cx="12190815" cy="6858000"/>
          </a:xfrm>
          <a:prstGeom prst="rect">
            <a:avLst/>
          </a:prstGeom>
        </p:spPr>
      </p:pic>
      <p:sp>
        <p:nvSpPr>
          <p:cNvPr id="15" name="矩形 4">
            <a:extLst>
              <a:ext uri="{FF2B5EF4-FFF2-40B4-BE49-F238E27FC236}">
                <a16:creationId xmlns:a16="http://schemas.microsoft.com/office/drawing/2014/main" id="{F5559E67-A8F8-9448-BB2D-CFD24B2BFE5E}"/>
              </a:ext>
            </a:extLst>
          </p:cNvPr>
          <p:cNvSpPr/>
          <p:nvPr/>
        </p:nvSpPr>
        <p:spPr>
          <a:xfrm rot="625772">
            <a:off x="-616642" y="-456052"/>
            <a:ext cx="3961553" cy="7579152"/>
          </a:xfrm>
          <a:custGeom>
            <a:avLst/>
            <a:gdLst>
              <a:gd name="connsiteX0" fmla="*/ 0 w 4170948"/>
              <a:gd name="connsiteY0" fmla="*/ 0 h 8021052"/>
              <a:gd name="connsiteX1" fmla="*/ 4170948 w 4170948"/>
              <a:gd name="connsiteY1" fmla="*/ 0 h 8021052"/>
              <a:gd name="connsiteX2" fmla="*/ 4170948 w 4170948"/>
              <a:gd name="connsiteY2" fmla="*/ 8021052 h 8021052"/>
              <a:gd name="connsiteX3" fmla="*/ 0 w 4170948"/>
              <a:gd name="connsiteY3" fmla="*/ 8021052 h 8021052"/>
              <a:gd name="connsiteX4" fmla="*/ 0 w 4170948"/>
              <a:gd name="connsiteY4" fmla="*/ 0 h 8021052"/>
              <a:gd name="connsiteX0" fmla="*/ 184341 w 4170948"/>
              <a:gd name="connsiteY0" fmla="*/ 1001485 h 8021052"/>
              <a:gd name="connsiteX1" fmla="*/ 4170948 w 4170948"/>
              <a:gd name="connsiteY1" fmla="*/ 0 h 8021052"/>
              <a:gd name="connsiteX2" fmla="*/ 4170948 w 4170948"/>
              <a:gd name="connsiteY2" fmla="*/ 8021052 h 8021052"/>
              <a:gd name="connsiteX3" fmla="*/ 0 w 4170948"/>
              <a:gd name="connsiteY3" fmla="*/ 8021052 h 8021052"/>
              <a:gd name="connsiteX4" fmla="*/ 184341 w 4170948"/>
              <a:gd name="connsiteY4" fmla="*/ 1001485 h 8021052"/>
              <a:gd name="connsiteX0" fmla="*/ 184341 w 4182740"/>
              <a:gd name="connsiteY0" fmla="*/ 707822 h 7727389"/>
              <a:gd name="connsiteX1" fmla="*/ 4182740 w 4182740"/>
              <a:gd name="connsiteY1" fmla="*/ 0 h 7727389"/>
              <a:gd name="connsiteX2" fmla="*/ 4170948 w 4182740"/>
              <a:gd name="connsiteY2" fmla="*/ 7727389 h 7727389"/>
              <a:gd name="connsiteX3" fmla="*/ 0 w 4182740"/>
              <a:gd name="connsiteY3" fmla="*/ 7727389 h 7727389"/>
              <a:gd name="connsiteX4" fmla="*/ 184341 w 4182740"/>
              <a:gd name="connsiteY4" fmla="*/ 707822 h 7727389"/>
              <a:gd name="connsiteX0" fmla="*/ 0 w 3998399"/>
              <a:gd name="connsiteY0" fmla="*/ 707822 h 7727389"/>
              <a:gd name="connsiteX1" fmla="*/ 3998399 w 3998399"/>
              <a:gd name="connsiteY1" fmla="*/ 0 h 7727389"/>
              <a:gd name="connsiteX2" fmla="*/ 3986607 w 3998399"/>
              <a:gd name="connsiteY2" fmla="*/ 7727389 h 7727389"/>
              <a:gd name="connsiteX3" fmla="*/ 1293124 w 3998399"/>
              <a:gd name="connsiteY3" fmla="*/ 7603352 h 7727389"/>
              <a:gd name="connsiteX4" fmla="*/ 0 w 3998399"/>
              <a:gd name="connsiteY4" fmla="*/ 707822 h 7727389"/>
              <a:gd name="connsiteX0" fmla="*/ 0 w 3998399"/>
              <a:gd name="connsiteY0" fmla="*/ 707822 h 7603352"/>
              <a:gd name="connsiteX1" fmla="*/ 3998399 w 3998399"/>
              <a:gd name="connsiteY1" fmla="*/ 0 h 7603352"/>
              <a:gd name="connsiteX2" fmla="*/ 3988852 w 3998399"/>
              <a:gd name="connsiteY2" fmla="*/ 7050786 h 7603352"/>
              <a:gd name="connsiteX3" fmla="*/ 1293124 w 3998399"/>
              <a:gd name="connsiteY3" fmla="*/ 7603352 h 7603352"/>
              <a:gd name="connsiteX4" fmla="*/ 0 w 3998399"/>
              <a:gd name="connsiteY4" fmla="*/ 707822 h 7603352"/>
              <a:gd name="connsiteX0" fmla="*/ 0 w 3970437"/>
              <a:gd name="connsiteY0" fmla="*/ 744936 h 7603352"/>
              <a:gd name="connsiteX1" fmla="*/ 3970437 w 3970437"/>
              <a:gd name="connsiteY1" fmla="*/ 0 h 7603352"/>
              <a:gd name="connsiteX2" fmla="*/ 3960890 w 3970437"/>
              <a:gd name="connsiteY2" fmla="*/ 7050786 h 7603352"/>
              <a:gd name="connsiteX3" fmla="*/ 1265162 w 3970437"/>
              <a:gd name="connsiteY3" fmla="*/ 7603352 h 7603352"/>
              <a:gd name="connsiteX4" fmla="*/ 0 w 3970437"/>
              <a:gd name="connsiteY4" fmla="*/ 744936 h 7603352"/>
              <a:gd name="connsiteX0" fmla="*/ 0 w 3961553"/>
              <a:gd name="connsiteY0" fmla="*/ 720736 h 7579152"/>
              <a:gd name="connsiteX1" fmla="*/ 3953761 w 3961553"/>
              <a:gd name="connsiteY1" fmla="*/ 0 h 7579152"/>
              <a:gd name="connsiteX2" fmla="*/ 3960890 w 3961553"/>
              <a:gd name="connsiteY2" fmla="*/ 7026586 h 7579152"/>
              <a:gd name="connsiteX3" fmla="*/ 1265162 w 3961553"/>
              <a:gd name="connsiteY3" fmla="*/ 7579152 h 7579152"/>
              <a:gd name="connsiteX4" fmla="*/ 0 w 3961553"/>
              <a:gd name="connsiteY4" fmla="*/ 720736 h 757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1553" h="7579152">
                <a:moveTo>
                  <a:pt x="0" y="720736"/>
                </a:moveTo>
                <a:lnTo>
                  <a:pt x="3953761" y="0"/>
                </a:lnTo>
                <a:cubicBezTo>
                  <a:pt x="3949830" y="2575796"/>
                  <a:pt x="3964821" y="4450790"/>
                  <a:pt x="3960890" y="7026586"/>
                </a:cubicBezTo>
                <a:lnTo>
                  <a:pt x="1265162" y="7579152"/>
                </a:lnTo>
                <a:lnTo>
                  <a:pt x="0" y="720736"/>
                </a:lnTo>
                <a:close/>
              </a:path>
            </a:pathLst>
          </a:cu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7" name="圖片 6">
            <a:extLst>
              <a:ext uri="{FF2B5EF4-FFF2-40B4-BE49-F238E27FC236}">
                <a16:creationId xmlns:a16="http://schemas.microsoft.com/office/drawing/2014/main" id="{0D1FB33D-E953-464C-80E1-8A1B4D5FE4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7614" y="365125"/>
            <a:ext cx="832371" cy="529368"/>
          </a:xfrm>
          <a:prstGeom prst="rect">
            <a:avLst/>
          </a:prstGeom>
        </p:spPr>
      </p:pic>
      <p:sp>
        <p:nvSpPr>
          <p:cNvPr id="18" name="文字方塊 7">
            <a:extLst>
              <a:ext uri="{FF2B5EF4-FFF2-40B4-BE49-F238E27FC236}">
                <a16:creationId xmlns:a16="http://schemas.microsoft.com/office/drawing/2014/main" id="{2D3DFDCA-798C-F74C-B245-9199E173D944}"/>
              </a:ext>
            </a:extLst>
          </p:cNvPr>
          <p:cNvSpPr txBox="1"/>
          <p:nvPr/>
        </p:nvSpPr>
        <p:spPr>
          <a:xfrm>
            <a:off x="4580747" y="1079972"/>
            <a:ext cx="6073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Background information of investor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Choices of funds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Preview of the </a:t>
            </a:r>
            <a:r>
              <a:rPr kumimoji="1" lang="en-US" altLang="zh-TW" sz="2400" i="1" dirty="0" err="1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backtesting</a:t>
            </a:r>
            <a:r>
              <a:rPr kumimoji="1" lang="en-US" altLang="zh-TW" sz="2400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 result</a:t>
            </a:r>
          </a:p>
        </p:txBody>
      </p:sp>
      <p:sp>
        <p:nvSpPr>
          <p:cNvPr id="19" name="文字方塊 8">
            <a:extLst>
              <a:ext uri="{FF2B5EF4-FFF2-40B4-BE49-F238E27FC236}">
                <a16:creationId xmlns:a16="http://schemas.microsoft.com/office/drawing/2014/main" id="{6ECE3DA1-F98E-6943-BB9B-9385326D5748}"/>
              </a:ext>
            </a:extLst>
          </p:cNvPr>
          <p:cNvSpPr txBox="1"/>
          <p:nvPr/>
        </p:nvSpPr>
        <p:spPr>
          <a:xfrm>
            <a:off x="4495143" y="612101"/>
            <a:ext cx="501611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1. Backtesting Information</a:t>
            </a:r>
            <a:endParaRPr kumimoji="1" lang="zh-TW" altLang="en-US" sz="30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" name="Rounded Rectangle 35">
            <a:extLst>
              <a:ext uri="{FF2B5EF4-FFF2-40B4-BE49-F238E27FC236}">
                <a16:creationId xmlns:a16="http://schemas.microsoft.com/office/drawing/2014/main" id="{FC90F6B3-53C5-8246-830E-DD025ADD3A69}"/>
              </a:ext>
            </a:extLst>
          </p:cNvPr>
          <p:cNvSpPr/>
          <p:nvPr/>
        </p:nvSpPr>
        <p:spPr>
          <a:xfrm rot="18954323">
            <a:off x="3321908" y="848969"/>
            <a:ext cx="833007" cy="833007"/>
          </a:xfrm>
          <a:prstGeom prst="roundRect">
            <a:avLst>
              <a:gd name="adj" fmla="val 15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21" name="Rounded Rectangle 35">
            <a:extLst>
              <a:ext uri="{FF2B5EF4-FFF2-40B4-BE49-F238E27FC236}">
                <a16:creationId xmlns:a16="http://schemas.microsoft.com/office/drawing/2014/main" id="{2FE5978F-DFAB-F945-9189-3AFFECB35EF4}"/>
              </a:ext>
            </a:extLst>
          </p:cNvPr>
          <p:cNvSpPr/>
          <p:nvPr/>
        </p:nvSpPr>
        <p:spPr>
          <a:xfrm rot="18954323">
            <a:off x="3017000" y="2273767"/>
            <a:ext cx="833007" cy="833007"/>
          </a:xfrm>
          <a:prstGeom prst="roundRect">
            <a:avLst>
              <a:gd name="adj" fmla="val 15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22" name="Rounded Rectangle 35">
            <a:extLst>
              <a:ext uri="{FF2B5EF4-FFF2-40B4-BE49-F238E27FC236}">
                <a16:creationId xmlns:a16="http://schemas.microsoft.com/office/drawing/2014/main" id="{BCD6F352-66F9-E742-93FD-CADFC63C0288}"/>
              </a:ext>
            </a:extLst>
          </p:cNvPr>
          <p:cNvSpPr/>
          <p:nvPr/>
        </p:nvSpPr>
        <p:spPr>
          <a:xfrm rot="18954323">
            <a:off x="2805243" y="3919885"/>
            <a:ext cx="833007" cy="833007"/>
          </a:xfrm>
          <a:prstGeom prst="roundRect">
            <a:avLst>
              <a:gd name="adj" fmla="val 15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11" name="文字方塊 8">
            <a:extLst>
              <a:ext uri="{FF2B5EF4-FFF2-40B4-BE49-F238E27FC236}">
                <a16:creationId xmlns:a16="http://schemas.microsoft.com/office/drawing/2014/main" id="{BB1E6B5B-0637-41A7-A344-6B788366CED4}"/>
              </a:ext>
            </a:extLst>
          </p:cNvPr>
          <p:cNvSpPr txBox="1"/>
          <p:nvPr/>
        </p:nvSpPr>
        <p:spPr>
          <a:xfrm>
            <a:off x="4327363" y="2301682"/>
            <a:ext cx="422423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2. System explanation</a:t>
            </a:r>
            <a:endParaRPr kumimoji="1" lang="zh-TW" altLang="en-US" sz="30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2" name="文字方塊 7">
            <a:extLst>
              <a:ext uri="{FF2B5EF4-FFF2-40B4-BE49-F238E27FC236}">
                <a16:creationId xmlns:a16="http://schemas.microsoft.com/office/drawing/2014/main" id="{1F543220-1E10-47D0-8785-241C302E01E6}"/>
              </a:ext>
            </a:extLst>
          </p:cNvPr>
          <p:cNvSpPr txBox="1"/>
          <p:nvPr/>
        </p:nvSpPr>
        <p:spPr>
          <a:xfrm>
            <a:off x="4412966" y="2791930"/>
            <a:ext cx="60732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Workflow of the system</a:t>
            </a:r>
          </a:p>
        </p:txBody>
      </p:sp>
      <p:sp>
        <p:nvSpPr>
          <p:cNvPr id="24" name="文字方塊 8">
            <a:extLst>
              <a:ext uri="{FF2B5EF4-FFF2-40B4-BE49-F238E27FC236}">
                <a16:creationId xmlns:a16="http://schemas.microsoft.com/office/drawing/2014/main" id="{D77B5806-369C-4C43-AAA9-E58AB8875CBC}"/>
              </a:ext>
            </a:extLst>
          </p:cNvPr>
          <p:cNvSpPr txBox="1"/>
          <p:nvPr/>
        </p:nvSpPr>
        <p:spPr>
          <a:xfrm>
            <a:off x="4127425" y="3301371"/>
            <a:ext cx="390683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3. Model exploration</a:t>
            </a:r>
            <a:endParaRPr kumimoji="1" lang="zh-TW" altLang="en-US" sz="30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5" name="文字方塊 7">
            <a:extLst>
              <a:ext uri="{FF2B5EF4-FFF2-40B4-BE49-F238E27FC236}">
                <a16:creationId xmlns:a16="http://schemas.microsoft.com/office/drawing/2014/main" id="{753623F4-5F02-47CB-BC5E-4F92C4BFC481}"/>
              </a:ext>
            </a:extLst>
          </p:cNvPr>
          <p:cNvSpPr txBox="1"/>
          <p:nvPr/>
        </p:nvSpPr>
        <p:spPr>
          <a:xfrm>
            <a:off x="4213028" y="3791619"/>
            <a:ext cx="73553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Introduction of the </a:t>
            </a:r>
            <a:r>
              <a:rPr kumimoji="1" lang="en-US" altLang="zh-TW" sz="2400" i="1" dirty="0" err="1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LightGBM</a:t>
            </a:r>
            <a:r>
              <a:rPr kumimoji="1" lang="en-US" altLang="zh-TW" sz="2400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Model Performance and factor independence</a:t>
            </a:r>
          </a:p>
        </p:txBody>
      </p:sp>
      <p:sp>
        <p:nvSpPr>
          <p:cNvPr id="26" name="文字方塊 8">
            <a:extLst>
              <a:ext uri="{FF2B5EF4-FFF2-40B4-BE49-F238E27FC236}">
                <a16:creationId xmlns:a16="http://schemas.microsoft.com/office/drawing/2014/main" id="{3CB8A6BD-28B2-46CD-8C6E-AD449BA71365}"/>
              </a:ext>
            </a:extLst>
          </p:cNvPr>
          <p:cNvSpPr txBox="1"/>
          <p:nvPr/>
        </p:nvSpPr>
        <p:spPr>
          <a:xfrm>
            <a:off x="3927487" y="4697750"/>
            <a:ext cx="465223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4. Portfolio Performance</a:t>
            </a:r>
            <a:endParaRPr kumimoji="1" lang="zh-TW" altLang="en-US" sz="30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7" name="文字方塊 7">
            <a:extLst>
              <a:ext uri="{FF2B5EF4-FFF2-40B4-BE49-F238E27FC236}">
                <a16:creationId xmlns:a16="http://schemas.microsoft.com/office/drawing/2014/main" id="{01E4E1C9-92F9-4041-A079-AD75D39860B0}"/>
              </a:ext>
            </a:extLst>
          </p:cNvPr>
          <p:cNvSpPr txBox="1"/>
          <p:nvPr/>
        </p:nvSpPr>
        <p:spPr>
          <a:xfrm>
            <a:off x="4013090" y="5187998"/>
            <a:ext cx="6073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Portfolio Statistic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Reason for portfolio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Crisis management</a:t>
            </a:r>
          </a:p>
        </p:txBody>
      </p:sp>
      <p:sp>
        <p:nvSpPr>
          <p:cNvPr id="29" name="Rounded Rectangle 35">
            <a:extLst>
              <a:ext uri="{FF2B5EF4-FFF2-40B4-BE49-F238E27FC236}">
                <a16:creationId xmlns:a16="http://schemas.microsoft.com/office/drawing/2014/main" id="{8BDE1CD7-349C-4310-ABBA-C0429BB53DF1}"/>
              </a:ext>
            </a:extLst>
          </p:cNvPr>
          <p:cNvSpPr/>
          <p:nvPr/>
        </p:nvSpPr>
        <p:spPr>
          <a:xfrm rot="18954323">
            <a:off x="2524050" y="5429410"/>
            <a:ext cx="833007" cy="833007"/>
          </a:xfrm>
          <a:prstGeom prst="roundRect">
            <a:avLst>
              <a:gd name="adj" fmla="val 15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57996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EDD9D-FA86-1944-9136-27A853A87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AFD8A7-78C9-AF4E-BC63-418133CAC6B4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86494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CD1F-8703-E84F-AEEA-6564FCBF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14F31-7F1A-B343-9626-EC4C78807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2893AE-BF23-2B42-9B71-8048D2290384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64425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">
            <a:extLst>
              <a:ext uri="{FF2B5EF4-FFF2-40B4-BE49-F238E27FC236}">
                <a16:creationId xmlns:a16="http://schemas.microsoft.com/office/drawing/2014/main" id="{4A67EDFC-5FF9-B443-BC29-03208F4B3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dirty="0" err="1"/>
              <a:t>oo</a:t>
            </a:r>
            <a:endParaRPr kumimoji="1" lang="zh-TW" altLang="en-US" dirty="0"/>
          </a:p>
        </p:txBody>
      </p:sp>
      <p:pic>
        <p:nvPicPr>
          <p:cNvPr id="14" name="內容版面配置區 3">
            <a:extLst>
              <a:ext uri="{FF2B5EF4-FFF2-40B4-BE49-F238E27FC236}">
                <a16:creationId xmlns:a16="http://schemas.microsoft.com/office/drawing/2014/main" id="{FFBB92DB-D65B-AF4A-AF83-A049C554A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0815" cy="6858000"/>
          </a:xfrm>
          <a:prstGeom prst="rect">
            <a:avLst/>
          </a:prstGeom>
        </p:spPr>
      </p:pic>
      <p:sp>
        <p:nvSpPr>
          <p:cNvPr id="15" name="矩形 4">
            <a:extLst>
              <a:ext uri="{FF2B5EF4-FFF2-40B4-BE49-F238E27FC236}">
                <a16:creationId xmlns:a16="http://schemas.microsoft.com/office/drawing/2014/main" id="{F5559E67-A8F8-9448-BB2D-CFD24B2BFE5E}"/>
              </a:ext>
            </a:extLst>
          </p:cNvPr>
          <p:cNvSpPr/>
          <p:nvPr/>
        </p:nvSpPr>
        <p:spPr>
          <a:xfrm rot="625772">
            <a:off x="-616642" y="-456052"/>
            <a:ext cx="3961553" cy="7579152"/>
          </a:xfrm>
          <a:custGeom>
            <a:avLst/>
            <a:gdLst>
              <a:gd name="connsiteX0" fmla="*/ 0 w 4170948"/>
              <a:gd name="connsiteY0" fmla="*/ 0 h 8021052"/>
              <a:gd name="connsiteX1" fmla="*/ 4170948 w 4170948"/>
              <a:gd name="connsiteY1" fmla="*/ 0 h 8021052"/>
              <a:gd name="connsiteX2" fmla="*/ 4170948 w 4170948"/>
              <a:gd name="connsiteY2" fmla="*/ 8021052 h 8021052"/>
              <a:gd name="connsiteX3" fmla="*/ 0 w 4170948"/>
              <a:gd name="connsiteY3" fmla="*/ 8021052 h 8021052"/>
              <a:gd name="connsiteX4" fmla="*/ 0 w 4170948"/>
              <a:gd name="connsiteY4" fmla="*/ 0 h 8021052"/>
              <a:gd name="connsiteX0" fmla="*/ 184341 w 4170948"/>
              <a:gd name="connsiteY0" fmla="*/ 1001485 h 8021052"/>
              <a:gd name="connsiteX1" fmla="*/ 4170948 w 4170948"/>
              <a:gd name="connsiteY1" fmla="*/ 0 h 8021052"/>
              <a:gd name="connsiteX2" fmla="*/ 4170948 w 4170948"/>
              <a:gd name="connsiteY2" fmla="*/ 8021052 h 8021052"/>
              <a:gd name="connsiteX3" fmla="*/ 0 w 4170948"/>
              <a:gd name="connsiteY3" fmla="*/ 8021052 h 8021052"/>
              <a:gd name="connsiteX4" fmla="*/ 184341 w 4170948"/>
              <a:gd name="connsiteY4" fmla="*/ 1001485 h 8021052"/>
              <a:gd name="connsiteX0" fmla="*/ 184341 w 4182740"/>
              <a:gd name="connsiteY0" fmla="*/ 707822 h 7727389"/>
              <a:gd name="connsiteX1" fmla="*/ 4182740 w 4182740"/>
              <a:gd name="connsiteY1" fmla="*/ 0 h 7727389"/>
              <a:gd name="connsiteX2" fmla="*/ 4170948 w 4182740"/>
              <a:gd name="connsiteY2" fmla="*/ 7727389 h 7727389"/>
              <a:gd name="connsiteX3" fmla="*/ 0 w 4182740"/>
              <a:gd name="connsiteY3" fmla="*/ 7727389 h 7727389"/>
              <a:gd name="connsiteX4" fmla="*/ 184341 w 4182740"/>
              <a:gd name="connsiteY4" fmla="*/ 707822 h 7727389"/>
              <a:gd name="connsiteX0" fmla="*/ 0 w 3998399"/>
              <a:gd name="connsiteY0" fmla="*/ 707822 h 7727389"/>
              <a:gd name="connsiteX1" fmla="*/ 3998399 w 3998399"/>
              <a:gd name="connsiteY1" fmla="*/ 0 h 7727389"/>
              <a:gd name="connsiteX2" fmla="*/ 3986607 w 3998399"/>
              <a:gd name="connsiteY2" fmla="*/ 7727389 h 7727389"/>
              <a:gd name="connsiteX3" fmla="*/ 1293124 w 3998399"/>
              <a:gd name="connsiteY3" fmla="*/ 7603352 h 7727389"/>
              <a:gd name="connsiteX4" fmla="*/ 0 w 3998399"/>
              <a:gd name="connsiteY4" fmla="*/ 707822 h 7727389"/>
              <a:gd name="connsiteX0" fmla="*/ 0 w 3998399"/>
              <a:gd name="connsiteY0" fmla="*/ 707822 h 7603352"/>
              <a:gd name="connsiteX1" fmla="*/ 3998399 w 3998399"/>
              <a:gd name="connsiteY1" fmla="*/ 0 h 7603352"/>
              <a:gd name="connsiteX2" fmla="*/ 3988852 w 3998399"/>
              <a:gd name="connsiteY2" fmla="*/ 7050786 h 7603352"/>
              <a:gd name="connsiteX3" fmla="*/ 1293124 w 3998399"/>
              <a:gd name="connsiteY3" fmla="*/ 7603352 h 7603352"/>
              <a:gd name="connsiteX4" fmla="*/ 0 w 3998399"/>
              <a:gd name="connsiteY4" fmla="*/ 707822 h 7603352"/>
              <a:gd name="connsiteX0" fmla="*/ 0 w 3970437"/>
              <a:gd name="connsiteY0" fmla="*/ 744936 h 7603352"/>
              <a:gd name="connsiteX1" fmla="*/ 3970437 w 3970437"/>
              <a:gd name="connsiteY1" fmla="*/ 0 h 7603352"/>
              <a:gd name="connsiteX2" fmla="*/ 3960890 w 3970437"/>
              <a:gd name="connsiteY2" fmla="*/ 7050786 h 7603352"/>
              <a:gd name="connsiteX3" fmla="*/ 1265162 w 3970437"/>
              <a:gd name="connsiteY3" fmla="*/ 7603352 h 7603352"/>
              <a:gd name="connsiteX4" fmla="*/ 0 w 3970437"/>
              <a:gd name="connsiteY4" fmla="*/ 744936 h 7603352"/>
              <a:gd name="connsiteX0" fmla="*/ 0 w 3961553"/>
              <a:gd name="connsiteY0" fmla="*/ 720736 h 7579152"/>
              <a:gd name="connsiteX1" fmla="*/ 3953761 w 3961553"/>
              <a:gd name="connsiteY1" fmla="*/ 0 h 7579152"/>
              <a:gd name="connsiteX2" fmla="*/ 3960890 w 3961553"/>
              <a:gd name="connsiteY2" fmla="*/ 7026586 h 7579152"/>
              <a:gd name="connsiteX3" fmla="*/ 1265162 w 3961553"/>
              <a:gd name="connsiteY3" fmla="*/ 7579152 h 7579152"/>
              <a:gd name="connsiteX4" fmla="*/ 0 w 3961553"/>
              <a:gd name="connsiteY4" fmla="*/ 720736 h 757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1553" h="7579152">
                <a:moveTo>
                  <a:pt x="0" y="720736"/>
                </a:moveTo>
                <a:lnTo>
                  <a:pt x="3953761" y="0"/>
                </a:lnTo>
                <a:cubicBezTo>
                  <a:pt x="3949830" y="2575796"/>
                  <a:pt x="3964821" y="4450790"/>
                  <a:pt x="3960890" y="7026586"/>
                </a:cubicBezTo>
                <a:lnTo>
                  <a:pt x="1265162" y="7579152"/>
                </a:lnTo>
                <a:lnTo>
                  <a:pt x="0" y="720736"/>
                </a:lnTo>
                <a:close/>
              </a:path>
            </a:pathLst>
          </a:cu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7" name="圖片 6">
            <a:extLst>
              <a:ext uri="{FF2B5EF4-FFF2-40B4-BE49-F238E27FC236}">
                <a16:creationId xmlns:a16="http://schemas.microsoft.com/office/drawing/2014/main" id="{0D1FB33D-E953-464C-80E1-8A1B4D5FE4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7614" y="365125"/>
            <a:ext cx="832371" cy="529368"/>
          </a:xfrm>
          <a:prstGeom prst="rect">
            <a:avLst/>
          </a:prstGeom>
        </p:spPr>
      </p:pic>
      <p:sp>
        <p:nvSpPr>
          <p:cNvPr id="18" name="文字方塊 7">
            <a:extLst>
              <a:ext uri="{FF2B5EF4-FFF2-40B4-BE49-F238E27FC236}">
                <a16:creationId xmlns:a16="http://schemas.microsoft.com/office/drawing/2014/main" id="{2D3DFDCA-798C-F74C-B245-9199E173D944}"/>
              </a:ext>
            </a:extLst>
          </p:cNvPr>
          <p:cNvSpPr txBox="1"/>
          <p:nvPr/>
        </p:nvSpPr>
        <p:spPr>
          <a:xfrm>
            <a:off x="4630044" y="1897631"/>
            <a:ext cx="99257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Content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  <a:p>
            <a:r>
              <a:rPr kumimoji="1"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.</a:t>
            </a:r>
          </a:p>
        </p:txBody>
      </p:sp>
      <p:sp>
        <p:nvSpPr>
          <p:cNvPr id="19" name="文字方塊 8">
            <a:extLst>
              <a:ext uri="{FF2B5EF4-FFF2-40B4-BE49-F238E27FC236}">
                <a16:creationId xmlns:a16="http://schemas.microsoft.com/office/drawing/2014/main" id="{6ECE3DA1-F98E-6943-BB9B-9385326D5748}"/>
              </a:ext>
            </a:extLst>
          </p:cNvPr>
          <p:cNvSpPr txBox="1"/>
          <p:nvPr/>
        </p:nvSpPr>
        <p:spPr>
          <a:xfrm>
            <a:off x="4411253" y="1190942"/>
            <a:ext cx="1943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1. Content</a:t>
            </a:r>
            <a:endParaRPr kumimoji="1" lang="zh-TW" altLang="en-US" sz="28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" name="Rounded Rectangle 35">
            <a:extLst>
              <a:ext uri="{FF2B5EF4-FFF2-40B4-BE49-F238E27FC236}">
                <a16:creationId xmlns:a16="http://schemas.microsoft.com/office/drawing/2014/main" id="{FC90F6B3-53C5-8246-830E-DD025ADD3A69}"/>
              </a:ext>
            </a:extLst>
          </p:cNvPr>
          <p:cNvSpPr/>
          <p:nvPr/>
        </p:nvSpPr>
        <p:spPr>
          <a:xfrm rot="18954323">
            <a:off x="3293527" y="1026495"/>
            <a:ext cx="833007" cy="833007"/>
          </a:xfrm>
          <a:prstGeom prst="roundRect">
            <a:avLst>
              <a:gd name="adj" fmla="val 15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21" name="Rounded Rectangle 35">
            <a:extLst>
              <a:ext uri="{FF2B5EF4-FFF2-40B4-BE49-F238E27FC236}">
                <a16:creationId xmlns:a16="http://schemas.microsoft.com/office/drawing/2014/main" id="{2FE5978F-DFAB-F945-9189-3AFFECB35EF4}"/>
              </a:ext>
            </a:extLst>
          </p:cNvPr>
          <p:cNvSpPr/>
          <p:nvPr/>
        </p:nvSpPr>
        <p:spPr>
          <a:xfrm rot="18954323">
            <a:off x="2941187" y="2933826"/>
            <a:ext cx="833007" cy="833007"/>
          </a:xfrm>
          <a:prstGeom prst="roundRect">
            <a:avLst>
              <a:gd name="adj" fmla="val 15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22" name="Rounded Rectangle 35">
            <a:extLst>
              <a:ext uri="{FF2B5EF4-FFF2-40B4-BE49-F238E27FC236}">
                <a16:creationId xmlns:a16="http://schemas.microsoft.com/office/drawing/2014/main" id="{BCD6F352-66F9-E742-93FD-CADFC63C0288}"/>
              </a:ext>
            </a:extLst>
          </p:cNvPr>
          <p:cNvSpPr/>
          <p:nvPr/>
        </p:nvSpPr>
        <p:spPr>
          <a:xfrm rot="18954323">
            <a:off x="2561204" y="4841158"/>
            <a:ext cx="833007" cy="833007"/>
          </a:xfrm>
          <a:prstGeom prst="roundRect">
            <a:avLst>
              <a:gd name="adj" fmla="val 15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26345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EDD9D-FA86-1944-9136-27A853A87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AFD8A7-78C9-AF4E-BC63-418133CAC6B4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42544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31D59-047E-4642-BEAD-9F7E0C5DC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EDD9D-FA86-1944-9136-27A853A87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AFD8A7-78C9-AF4E-BC63-418133CAC6B4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96092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04FB-92BC-D642-883C-E1FCFBF79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0436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0C9F6-D7AE-2F48-9F26-B7109F574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9AD8A-7482-D54D-9932-4E61511F6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66850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7254A53A-23CD-844B-9D6E-820CA482A612}"/>
              </a:ext>
            </a:extLst>
          </p:cNvPr>
          <p:cNvSpPr/>
          <p:nvPr/>
        </p:nvSpPr>
        <p:spPr>
          <a:xfrm rot="16200000">
            <a:off x="7493391" y="2459208"/>
            <a:ext cx="4575610" cy="3145211"/>
          </a:xfrm>
          <a:prstGeom prst="roundRect">
            <a:avLst>
              <a:gd name="adj" fmla="val 3178"/>
            </a:avLst>
          </a:prstGeom>
          <a:solidFill>
            <a:schemeClr val="bg1">
              <a:alpha val="0"/>
            </a:schemeClr>
          </a:solidFill>
          <a:ln w="50800">
            <a:solidFill>
              <a:srgbClr val="0F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ounded Rectangle 21">
            <a:extLst>
              <a:ext uri="{FF2B5EF4-FFF2-40B4-BE49-F238E27FC236}">
                <a16:creationId xmlns:a16="http://schemas.microsoft.com/office/drawing/2014/main" id="{8CA29678-AF11-EB44-A588-DC9F66EE029F}"/>
              </a:ext>
            </a:extLst>
          </p:cNvPr>
          <p:cNvSpPr/>
          <p:nvPr/>
        </p:nvSpPr>
        <p:spPr>
          <a:xfrm rot="16200000">
            <a:off x="3807602" y="2459206"/>
            <a:ext cx="4575610" cy="3145211"/>
          </a:xfrm>
          <a:prstGeom prst="roundRect">
            <a:avLst>
              <a:gd name="adj" fmla="val 3178"/>
            </a:avLst>
          </a:prstGeom>
          <a:solidFill>
            <a:srgbClr val="0BC9B6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ounded Rectangle 21">
            <a:extLst>
              <a:ext uri="{FF2B5EF4-FFF2-40B4-BE49-F238E27FC236}">
                <a16:creationId xmlns:a16="http://schemas.microsoft.com/office/drawing/2014/main" id="{EB2B7C29-F124-F14C-BD33-5CD5D63DC91E}"/>
              </a:ext>
            </a:extLst>
          </p:cNvPr>
          <p:cNvSpPr/>
          <p:nvPr/>
        </p:nvSpPr>
        <p:spPr>
          <a:xfrm rot="16200000">
            <a:off x="121814" y="2459207"/>
            <a:ext cx="4575610" cy="3145211"/>
          </a:xfrm>
          <a:prstGeom prst="roundRect">
            <a:avLst>
              <a:gd name="adj" fmla="val 3178"/>
            </a:avLst>
          </a:prstGeom>
          <a:solidFill>
            <a:schemeClr val="bg1">
              <a:alpha val="0"/>
            </a:schemeClr>
          </a:solidFill>
          <a:ln w="50800">
            <a:solidFill>
              <a:srgbClr val="0F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680078-B7DC-6343-A39B-1143C25E9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1C013F-C40D-4E49-B8A1-87EF8C1577B6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矩形 28">
            <a:extLst>
              <a:ext uri="{FF2B5EF4-FFF2-40B4-BE49-F238E27FC236}">
                <a16:creationId xmlns:a16="http://schemas.microsoft.com/office/drawing/2014/main" id="{74F01DD7-6194-7749-BF70-EFE990CE2999}"/>
              </a:ext>
            </a:extLst>
          </p:cNvPr>
          <p:cNvSpPr/>
          <p:nvPr/>
        </p:nvSpPr>
        <p:spPr>
          <a:xfrm>
            <a:off x="8711235" y="5076231"/>
            <a:ext cx="2169453" cy="584775"/>
          </a:xfrm>
          <a:prstGeom prst="rect">
            <a:avLst/>
          </a:prstGeom>
          <a:solidFill>
            <a:srgbClr val="08DA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5" name="矩形 5">
            <a:extLst>
              <a:ext uri="{FF2B5EF4-FFF2-40B4-BE49-F238E27FC236}">
                <a16:creationId xmlns:a16="http://schemas.microsoft.com/office/drawing/2014/main" id="{36D46C9A-08EF-1643-ACB6-8CC651BFC005}"/>
              </a:ext>
            </a:extLst>
          </p:cNvPr>
          <p:cNvSpPr/>
          <p:nvPr/>
        </p:nvSpPr>
        <p:spPr>
          <a:xfrm>
            <a:off x="1281225" y="5076231"/>
            <a:ext cx="2169453" cy="584775"/>
          </a:xfrm>
          <a:prstGeom prst="rect">
            <a:avLst/>
          </a:prstGeom>
          <a:solidFill>
            <a:srgbClr val="08DA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6" name="文字方塊 18">
            <a:extLst>
              <a:ext uri="{FF2B5EF4-FFF2-40B4-BE49-F238E27FC236}">
                <a16:creationId xmlns:a16="http://schemas.microsoft.com/office/drawing/2014/main" id="{EC080F8D-FF72-5843-A61E-583295FB273B}"/>
              </a:ext>
            </a:extLst>
          </p:cNvPr>
          <p:cNvSpPr txBox="1"/>
          <p:nvPr/>
        </p:nvSpPr>
        <p:spPr>
          <a:xfrm>
            <a:off x="1261280" y="5076230"/>
            <a:ext cx="2189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Content</a:t>
            </a:r>
          </a:p>
        </p:txBody>
      </p:sp>
      <p:sp>
        <p:nvSpPr>
          <p:cNvPr id="7" name="橢圓 4">
            <a:extLst>
              <a:ext uri="{FF2B5EF4-FFF2-40B4-BE49-F238E27FC236}">
                <a16:creationId xmlns:a16="http://schemas.microsoft.com/office/drawing/2014/main" id="{291B63A9-F693-DB48-8E18-A81EA3DD644E}"/>
              </a:ext>
            </a:extLst>
          </p:cNvPr>
          <p:cNvSpPr/>
          <p:nvPr/>
        </p:nvSpPr>
        <p:spPr>
          <a:xfrm>
            <a:off x="2098837" y="2043527"/>
            <a:ext cx="514283" cy="514283"/>
          </a:xfrm>
          <a:prstGeom prst="ellipse">
            <a:avLst/>
          </a:prstGeom>
          <a:solidFill>
            <a:srgbClr val="0FF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9" name="橢圓 22">
            <a:extLst>
              <a:ext uri="{FF2B5EF4-FFF2-40B4-BE49-F238E27FC236}">
                <a16:creationId xmlns:a16="http://schemas.microsoft.com/office/drawing/2014/main" id="{B4B1EBCC-F0DD-B848-91E9-D1B94BCD08F4}"/>
              </a:ext>
            </a:extLst>
          </p:cNvPr>
          <p:cNvSpPr/>
          <p:nvPr/>
        </p:nvSpPr>
        <p:spPr>
          <a:xfrm>
            <a:off x="5838264" y="2043527"/>
            <a:ext cx="514283" cy="51428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1" name="橢圓 24">
            <a:extLst>
              <a:ext uri="{FF2B5EF4-FFF2-40B4-BE49-F238E27FC236}">
                <a16:creationId xmlns:a16="http://schemas.microsoft.com/office/drawing/2014/main" id="{57AFF734-D99D-2441-B78C-E3AFB8C27E5D}"/>
              </a:ext>
            </a:extLst>
          </p:cNvPr>
          <p:cNvSpPr/>
          <p:nvPr/>
        </p:nvSpPr>
        <p:spPr>
          <a:xfrm>
            <a:off x="9470414" y="2043528"/>
            <a:ext cx="514283" cy="514283"/>
          </a:xfrm>
          <a:prstGeom prst="ellipse">
            <a:avLst/>
          </a:prstGeom>
          <a:solidFill>
            <a:srgbClr val="0FF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2" name="文字方塊 25">
            <a:extLst>
              <a:ext uri="{FF2B5EF4-FFF2-40B4-BE49-F238E27FC236}">
                <a16:creationId xmlns:a16="http://schemas.microsoft.com/office/drawing/2014/main" id="{70B37C98-391E-DC41-91C0-62DC468626A1}"/>
              </a:ext>
            </a:extLst>
          </p:cNvPr>
          <p:cNvSpPr txBox="1"/>
          <p:nvPr/>
        </p:nvSpPr>
        <p:spPr>
          <a:xfrm>
            <a:off x="8701263" y="5076231"/>
            <a:ext cx="2189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Content</a:t>
            </a:r>
          </a:p>
        </p:txBody>
      </p:sp>
      <p:sp>
        <p:nvSpPr>
          <p:cNvPr id="13" name="矩形 7">
            <a:extLst>
              <a:ext uri="{FF2B5EF4-FFF2-40B4-BE49-F238E27FC236}">
                <a16:creationId xmlns:a16="http://schemas.microsoft.com/office/drawing/2014/main" id="{60159669-54ED-D946-8517-4634E59BFF5A}"/>
              </a:ext>
            </a:extLst>
          </p:cNvPr>
          <p:cNvSpPr/>
          <p:nvPr/>
        </p:nvSpPr>
        <p:spPr>
          <a:xfrm>
            <a:off x="4990734" y="5076230"/>
            <a:ext cx="2188565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文字方塊 21">
            <a:extLst>
              <a:ext uri="{FF2B5EF4-FFF2-40B4-BE49-F238E27FC236}">
                <a16:creationId xmlns:a16="http://schemas.microsoft.com/office/drawing/2014/main" id="{7A222022-CBDA-9247-8FB7-3B7756A44C47}"/>
              </a:ext>
            </a:extLst>
          </p:cNvPr>
          <p:cNvSpPr txBox="1"/>
          <p:nvPr/>
        </p:nvSpPr>
        <p:spPr>
          <a:xfrm>
            <a:off x="5000707" y="5076231"/>
            <a:ext cx="2189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i="1" dirty="0">
                <a:solidFill>
                  <a:srgbClr val="0BC9B6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42158457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80078-B7DC-6343-A39B-1143C25E9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1C013F-C40D-4E49-B8A1-87EF8C1577B6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ounded Rectangle 35">
            <a:extLst>
              <a:ext uri="{FF2B5EF4-FFF2-40B4-BE49-F238E27FC236}">
                <a16:creationId xmlns:a16="http://schemas.microsoft.com/office/drawing/2014/main" id="{16BB9265-918A-FC4D-A828-F188FE4B1F2A}"/>
              </a:ext>
            </a:extLst>
          </p:cNvPr>
          <p:cNvSpPr/>
          <p:nvPr/>
        </p:nvSpPr>
        <p:spPr>
          <a:xfrm rot="18900000">
            <a:off x="4911365" y="2026134"/>
            <a:ext cx="2805729" cy="2805729"/>
          </a:xfrm>
          <a:prstGeom prst="roundRect">
            <a:avLst>
              <a:gd name="adj" fmla="val 6306"/>
            </a:avLst>
          </a:prstGeom>
          <a:solidFill>
            <a:srgbClr val="07CF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17" name="Rounded Rectangle 35">
            <a:extLst>
              <a:ext uri="{FF2B5EF4-FFF2-40B4-BE49-F238E27FC236}">
                <a16:creationId xmlns:a16="http://schemas.microsoft.com/office/drawing/2014/main" id="{FD3BB415-DAC5-EC4E-90C7-A1E2F6CC82F7}"/>
              </a:ext>
            </a:extLst>
          </p:cNvPr>
          <p:cNvSpPr/>
          <p:nvPr/>
        </p:nvSpPr>
        <p:spPr>
          <a:xfrm rot="18900000">
            <a:off x="7024494" y="-45007"/>
            <a:ext cx="2805729" cy="2805729"/>
          </a:xfrm>
          <a:prstGeom prst="roundRect">
            <a:avLst>
              <a:gd name="adj" fmla="val 6306"/>
            </a:avLst>
          </a:prstGeom>
          <a:solidFill>
            <a:srgbClr val="0593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18" name="Rounded Rectangle 35">
            <a:extLst>
              <a:ext uri="{FF2B5EF4-FFF2-40B4-BE49-F238E27FC236}">
                <a16:creationId xmlns:a16="http://schemas.microsoft.com/office/drawing/2014/main" id="{AC0A9060-E1BD-E444-B8F3-0C1F5334D6A5}"/>
              </a:ext>
            </a:extLst>
          </p:cNvPr>
          <p:cNvSpPr/>
          <p:nvPr/>
        </p:nvSpPr>
        <p:spPr>
          <a:xfrm rot="18900000">
            <a:off x="9129109" y="2023967"/>
            <a:ext cx="2805729" cy="2805729"/>
          </a:xfrm>
          <a:prstGeom prst="roundRect">
            <a:avLst>
              <a:gd name="adj" fmla="val 6306"/>
            </a:avLst>
          </a:prstGeom>
          <a:solidFill>
            <a:srgbClr val="07CF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19" name="Rounded Rectangle 35">
            <a:extLst>
              <a:ext uri="{FF2B5EF4-FFF2-40B4-BE49-F238E27FC236}">
                <a16:creationId xmlns:a16="http://schemas.microsoft.com/office/drawing/2014/main" id="{6138FA6D-6B79-BC46-B9AC-5D1BB9E26EAA}"/>
              </a:ext>
            </a:extLst>
          </p:cNvPr>
          <p:cNvSpPr/>
          <p:nvPr/>
        </p:nvSpPr>
        <p:spPr>
          <a:xfrm rot="18900000">
            <a:off x="7040743" y="4129691"/>
            <a:ext cx="2805729" cy="2805729"/>
          </a:xfrm>
          <a:prstGeom prst="roundRect">
            <a:avLst>
              <a:gd name="adj" fmla="val 6306"/>
            </a:avLst>
          </a:prstGeom>
          <a:solidFill>
            <a:srgbClr val="0593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35537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65B97-4EB1-D041-8657-9DB5EF5D6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9D8C7B-651F-D340-AE65-9DB0042078E7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ounded Rectangle 35">
            <a:extLst>
              <a:ext uri="{FF2B5EF4-FFF2-40B4-BE49-F238E27FC236}">
                <a16:creationId xmlns:a16="http://schemas.microsoft.com/office/drawing/2014/main" id="{CF522301-BC9E-8E41-9465-CD6499E9A845}"/>
              </a:ext>
            </a:extLst>
          </p:cNvPr>
          <p:cNvSpPr/>
          <p:nvPr/>
        </p:nvSpPr>
        <p:spPr>
          <a:xfrm rot="16200000">
            <a:off x="1080636" y="1146017"/>
            <a:ext cx="2368656" cy="3285707"/>
          </a:xfrm>
          <a:prstGeom prst="roundRect">
            <a:avLst>
              <a:gd name="adj" fmla="val 12006"/>
            </a:avLst>
          </a:prstGeom>
          <a:solidFill>
            <a:srgbClr val="07CF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5" name="Rounded Rectangle 35">
            <a:extLst>
              <a:ext uri="{FF2B5EF4-FFF2-40B4-BE49-F238E27FC236}">
                <a16:creationId xmlns:a16="http://schemas.microsoft.com/office/drawing/2014/main" id="{43855657-FBDF-544A-A85F-9A9FDD1ABDE0}"/>
              </a:ext>
            </a:extLst>
          </p:cNvPr>
          <p:cNvSpPr/>
          <p:nvPr/>
        </p:nvSpPr>
        <p:spPr>
          <a:xfrm rot="16200000">
            <a:off x="8369360" y="1212824"/>
            <a:ext cx="2346514" cy="3285707"/>
          </a:xfrm>
          <a:prstGeom prst="roundRect">
            <a:avLst>
              <a:gd name="adj" fmla="val 12006"/>
            </a:avLst>
          </a:prstGeom>
          <a:solidFill>
            <a:srgbClr val="07CF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pic>
        <p:nvPicPr>
          <p:cNvPr id="6" name="Picture 2" descr="ow to make better decisions in life and in business: a mini guide | The ">
            <a:extLst>
              <a:ext uri="{FF2B5EF4-FFF2-40B4-BE49-F238E27FC236}">
                <a16:creationId xmlns:a16="http://schemas.microsoft.com/office/drawing/2014/main" id="{4FE1FA40-39EC-C145-A2D6-8EAB123E22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53131" r="31397" b="13890"/>
          <a:stretch/>
        </p:blipFill>
        <p:spPr bwMode="auto">
          <a:xfrm>
            <a:off x="620923" y="4169418"/>
            <a:ext cx="3286894" cy="1712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ow to make better decisions in life and in business: a mini guide | The ">
            <a:extLst>
              <a:ext uri="{FF2B5EF4-FFF2-40B4-BE49-F238E27FC236}">
                <a16:creationId xmlns:a16="http://schemas.microsoft.com/office/drawing/2014/main" id="{B4A1FE4D-D18F-F346-B45D-281E0D710F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53131" r="31397" b="13890"/>
          <a:stretch/>
        </p:blipFill>
        <p:spPr bwMode="auto">
          <a:xfrm>
            <a:off x="4260484" y="1682423"/>
            <a:ext cx="3286894" cy="1712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ow to make better decisions in life and in business: a mini guide | The ">
            <a:extLst>
              <a:ext uri="{FF2B5EF4-FFF2-40B4-BE49-F238E27FC236}">
                <a16:creationId xmlns:a16="http://schemas.microsoft.com/office/drawing/2014/main" id="{22D04D21-10A2-0447-931F-3DCFF77A5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53131" r="31397" b="13890"/>
          <a:stretch/>
        </p:blipFill>
        <p:spPr bwMode="auto">
          <a:xfrm>
            <a:off x="7867998" y="4161205"/>
            <a:ext cx="3286894" cy="1712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35">
            <a:extLst>
              <a:ext uri="{FF2B5EF4-FFF2-40B4-BE49-F238E27FC236}">
                <a16:creationId xmlns:a16="http://schemas.microsoft.com/office/drawing/2014/main" id="{20930143-F2B8-AC4B-997B-58BBF3F12713}"/>
              </a:ext>
            </a:extLst>
          </p:cNvPr>
          <p:cNvSpPr/>
          <p:nvPr/>
        </p:nvSpPr>
        <p:spPr>
          <a:xfrm rot="16200000">
            <a:off x="4684808" y="3137381"/>
            <a:ext cx="2368656" cy="3285707"/>
          </a:xfrm>
          <a:prstGeom prst="roundRect">
            <a:avLst>
              <a:gd name="adj" fmla="val 12006"/>
            </a:avLst>
          </a:prstGeom>
          <a:solidFill>
            <a:srgbClr val="07CF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3255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04FB-92BC-D642-883C-E1FCFBF79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Helvetica" charset="0"/>
                <a:ea typeface="Helvetica" charset="0"/>
                <a:cs typeface="Helvetica" charset="0"/>
              </a:rPr>
              <a:t>Background Information of </a:t>
            </a:r>
            <a:r>
              <a:rPr lang="en-US" altLang="zh-TW" b="1" dirty="0" err="1">
                <a:latin typeface="Helvetica" charset="0"/>
                <a:ea typeface="Helvetica" charset="0"/>
                <a:cs typeface="Helvetica" charset="0"/>
              </a:rPr>
              <a:t>backtesting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137058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67C09-2568-D245-B43A-97F0991FB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8DD4ED-505F-9D4A-86BD-F534276AFF5D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ounded Rectangle 35">
            <a:extLst>
              <a:ext uri="{FF2B5EF4-FFF2-40B4-BE49-F238E27FC236}">
                <a16:creationId xmlns:a16="http://schemas.microsoft.com/office/drawing/2014/main" id="{841458B2-D8DD-CD48-AC4A-2F41BE4D69CC}"/>
              </a:ext>
            </a:extLst>
          </p:cNvPr>
          <p:cNvSpPr/>
          <p:nvPr/>
        </p:nvSpPr>
        <p:spPr>
          <a:xfrm rot="18954323">
            <a:off x="850746" y="3012495"/>
            <a:ext cx="833007" cy="833007"/>
          </a:xfrm>
          <a:prstGeom prst="roundRect">
            <a:avLst>
              <a:gd name="adj" fmla="val 15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cxnSp>
        <p:nvCxnSpPr>
          <p:cNvPr id="5" name="Straight Connector 18">
            <a:extLst>
              <a:ext uri="{FF2B5EF4-FFF2-40B4-BE49-F238E27FC236}">
                <a16:creationId xmlns:a16="http://schemas.microsoft.com/office/drawing/2014/main" id="{BF183385-336C-7146-954A-705EF87074EF}"/>
              </a:ext>
            </a:extLst>
          </p:cNvPr>
          <p:cNvCxnSpPr/>
          <p:nvPr/>
        </p:nvCxnSpPr>
        <p:spPr>
          <a:xfrm>
            <a:off x="1255808" y="1794534"/>
            <a:ext cx="11314" cy="1169241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8">
            <a:extLst>
              <a:ext uri="{FF2B5EF4-FFF2-40B4-BE49-F238E27FC236}">
                <a16:creationId xmlns:a16="http://schemas.microsoft.com/office/drawing/2014/main" id="{5D714742-2F03-9042-9494-1DD9640E870D}"/>
              </a:ext>
            </a:extLst>
          </p:cNvPr>
          <p:cNvCxnSpPr/>
          <p:nvPr/>
        </p:nvCxnSpPr>
        <p:spPr>
          <a:xfrm>
            <a:off x="3699994" y="3963824"/>
            <a:ext cx="11314" cy="1169241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18">
            <a:extLst>
              <a:ext uri="{FF2B5EF4-FFF2-40B4-BE49-F238E27FC236}">
                <a16:creationId xmlns:a16="http://schemas.microsoft.com/office/drawing/2014/main" id="{A236DF1C-A966-4D4E-826F-C1517A463323}"/>
              </a:ext>
            </a:extLst>
          </p:cNvPr>
          <p:cNvCxnSpPr/>
          <p:nvPr/>
        </p:nvCxnSpPr>
        <p:spPr>
          <a:xfrm>
            <a:off x="6138395" y="1819841"/>
            <a:ext cx="11314" cy="1169241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18">
            <a:extLst>
              <a:ext uri="{FF2B5EF4-FFF2-40B4-BE49-F238E27FC236}">
                <a16:creationId xmlns:a16="http://schemas.microsoft.com/office/drawing/2014/main" id="{223E3FCE-7D21-0048-A7CB-74674FF973A8}"/>
              </a:ext>
            </a:extLst>
          </p:cNvPr>
          <p:cNvCxnSpPr/>
          <p:nvPr/>
        </p:nvCxnSpPr>
        <p:spPr>
          <a:xfrm>
            <a:off x="8576795" y="3963823"/>
            <a:ext cx="11314" cy="1169241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5">
            <a:extLst>
              <a:ext uri="{FF2B5EF4-FFF2-40B4-BE49-F238E27FC236}">
                <a16:creationId xmlns:a16="http://schemas.microsoft.com/office/drawing/2014/main" id="{04EBA811-ADEF-DD43-A62C-F4DCA65C40E8}"/>
              </a:ext>
            </a:extLst>
          </p:cNvPr>
          <p:cNvSpPr/>
          <p:nvPr/>
        </p:nvSpPr>
        <p:spPr>
          <a:xfrm>
            <a:off x="1549959" y="3313873"/>
            <a:ext cx="1969082" cy="230249"/>
          </a:xfrm>
          <a:prstGeom prst="roundRect">
            <a:avLst/>
          </a:prstGeom>
          <a:solidFill>
            <a:srgbClr val="FFFFFF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Rounded Rectangle 35">
            <a:extLst>
              <a:ext uri="{FF2B5EF4-FFF2-40B4-BE49-F238E27FC236}">
                <a16:creationId xmlns:a16="http://schemas.microsoft.com/office/drawing/2014/main" id="{8E518105-1720-EA41-B8AF-9D6F11A39E7F}"/>
              </a:ext>
            </a:extLst>
          </p:cNvPr>
          <p:cNvSpPr/>
          <p:nvPr/>
        </p:nvSpPr>
        <p:spPr>
          <a:xfrm rot="18954323">
            <a:off x="3333372" y="3012495"/>
            <a:ext cx="833007" cy="833007"/>
          </a:xfrm>
          <a:prstGeom prst="roundRect">
            <a:avLst>
              <a:gd name="adj" fmla="val 15614"/>
            </a:avLst>
          </a:prstGeom>
          <a:solidFill>
            <a:srgbClr val="07CF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11" name="Rounded Rectangle 5">
            <a:extLst>
              <a:ext uri="{FF2B5EF4-FFF2-40B4-BE49-F238E27FC236}">
                <a16:creationId xmlns:a16="http://schemas.microsoft.com/office/drawing/2014/main" id="{88661A25-38CF-0C4A-9164-0835A144C50F}"/>
              </a:ext>
            </a:extLst>
          </p:cNvPr>
          <p:cNvSpPr/>
          <p:nvPr/>
        </p:nvSpPr>
        <p:spPr>
          <a:xfrm>
            <a:off x="4126324" y="3313873"/>
            <a:ext cx="1969082" cy="230249"/>
          </a:xfrm>
          <a:prstGeom prst="roundRect">
            <a:avLst/>
          </a:prstGeom>
          <a:solidFill>
            <a:srgbClr val="07CFB6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Rounded Rectangle 5">
            <a:extLst>
              <a:ext uri="{FF2B5EF4-FFF2-40B4-BE49-F238E27FC236}">
                <a16:creationId xmlns:a16="http://schemas.microsoft.com/office/drawing/2014/main" id="{FA72D22B-810D-9049-9E92-0F2344B26991}"/>
              </a:ext>
            </a:extLst>
          </p:cNvPr>
          <p:cNvSpPr/>
          <p:nvPr/>
        </p:nvSpPr>
        <p:spPr>
          <a:xfrm>
            <a:off x="6508285" y="3313873"/>
            <a:ext cx="1969082" cy="230249"/>
          </a:xfrm>
          <a:prstGeom prst="roundRect">
            <a:avLst/>
          </a:prstGeom>
          <a:solidFill>
            <a:srgbClr val="80E2C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Rounded Rectangle 35">
            <a:extLst>
              <a:ext uri="{FF2B5EF4-FFF2-40B4-BE49-F238E27FC236}">
                <a16:creationId xmlns:a16="http://schemas.microsoft.com/office/drawing/2014/main" id="{6EA9F37A-48B7-114D-966F-18FE3DFA812A}"/>
              </a:ext>
            </a:extLst>
          </p:cNvPr>
          <p:cNvSpPr/>
          <p:nvPr/>
        </p:nvSpPr>
        <p:spPr>
          <a:xfrm rot="18954323">
            <a:off x="5727548" y="3012495"/>
            <a:ext cx="833007" cy="833007"/>
          </a:xfrm>
          <a:prstGeom prst="roundRect">
            <a:avLst>
              <a:gd name="adj" fmla="val 15614"/>
            </a:avLst>
          </a:prstGeom>
          <a:solidFill>
            <a:srgbClr val="80E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14" name="Rounded Rectangle 5">
            <a:extLst>
              <a:ext uri="{FF2B5EF4-FFF2-40B4-BE49-F238E27FC236}">
                <a16:creationId xmlns:a16="http://schemas.microsoft.com/office/drawing/2014/main" id="{2F761CC9-C52C-8347-B083-1CBCD9285E44}"/>
              </a:ext>
            </a:extLst>
          </p:cNvPr>
          <p:cNvSpPr/>
          <p:nvPr/>
        </p:nvSpPr>
        <p:spPr>
          <a:xfrm>
            <a:off x="8945145" y="3313873"/>
            <a:ext cx="1969082" cy="230249"/>
          </a:xfrm>
          <a:prstGeom prst="roundRect">
            <a:avLst/>
          </a:prstGeom>
          <a:solidFill>
            <a:srgbClr val="65AFE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5" name="Rounded Rectangle 35">
            <a:extLst>
              <a:ext uri="{FF2B5EF4-FFF2-40B4-BE49-F238E27FC236}">
                <a16:creationId xmlns:a16="http://schemas.microsoft.com/office/drawing/2014/main" id="{44D2FC19-3F46-C946-BAA1-57D817DEE361}"/>
              </a:ext>
            </a:extLst>
          </p:cNvPr>
          <p:cNvSpPr/>
          <p:nvPr/>
        </p:nvSpPr>
        <p:spPr>
          <a:xfrm rot="18954323">
            <a:off x="8165949" y="3023380"/>
            <a:ext cx="833007" cy="833007"/>
          </a:xfrm>
          <a:prstGeom prst="roundRect">
            <a:avLst>
              <a:gd name="adj" fmla="val 15614"/>
            </a:avLst>
          </a:prstGeom>
          <a:solidFill>
            <a:srgbClr val="6CB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16" name="文字方塊 42">
            <a:extLst>
              <a:ext uri="{FF2B5EF4-FFF2-40B4-BE49-F238E27FC236}">
                <a16:creationId xmlns:a16="http://schemas.microsoft.com/office/drawing/2014/main" id="{BF6E2633-FA06-4A4E-8FBE-7FD71B747932}"/>
              </a:ext>
            </a:extLst>
          </p:cNvPr>
          <p:cNvSpPr txBox="1"/>
          <p:nvPr/>
        </p:nvSpPr>
        <p:spPr>
          <a:xfrm>
            <a:off x="2077593" y="5314302"/>
            <a:ext cx="992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Content</a:t>
            </a:r>
          </a:p>
          <a:p>
            <a:endParaRPr kumimoji="1" lang="en-US" altLang="zh-TW" i="1" dirty="0">
              <a:solidFill>
                <a:schemeClr val="bg1"/>
              </a:solidFill>
              <a:latin typeface="Helvetica Light Oblique" charset="0"/>
              <a:ea typeface="Helvetica Light Oblique" charset="0"/>
              <a:cs typeface="Helvetica Light Oblique" charset="0"/>
            </a:endParaRPr>
          </a:p>
        </p:txBody>
      </p:sp>
      <p:sp>
        <p:nvSpPr>
          <p:cNvPr id="17" name="文字方塊 43">
            <a:extLst>
              <a:ext uri="{FF2B5EF4-FFF2-40B4-BE49-F238E27FC236}">
                <a16:creationId xmlns:a16="http://schemas.microsoft.com/office/drawing/2014/main" id="{14FF48AD-5E48-C84A-9195-CFBA474CAD2B}"/>
              </a:ext>
            </a:extLst>
          </p:cNvPr>
          <p:cNvSpPr txBox="1"/>
          <p:nvPr/>
        </p:nvSpPr>
        <p:spPr>
          <a:xfrm>
            <a:off x="6345628" y="1654675"/>
            <a:ext cx="992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Content</a:t>
            </a:r>
          </a:p>
          <a:p>
            <a:endParaRPr kumimoji="1" lang="en-US" altLang="zh-TW" i="1" dirty="0">
              <a:solidFill>
                <a:schemeClr val="bg1"/>
              </a:solidFill>
              <a:latin typeface="Helvetica Light Oblique" charset="0"/>
              <a:ea typeface="Helvetica Light Oblique" charset="0"/>
              <a:cs typeface="Helvetica Light Oblique" charset="0"/>
            </a:endParaRPr>
          </a:p>
        </p:txBody>
      </p:sp>
      <p:sp>
        <p:nvSpPr>
          <p:cNvPr id="18" name="文字方塊 44">
            <a:extLst>
              <a:ext uri="{FF2B5EF4-FFF2-40B4-BE49-F238E27FC236}">
                <a16:creationId xmlns:a16="http://schemas.microsoft.com/office/drawing/2014/main" id="{E448B72B-DEC8-BC4A-86CE-B4FE21CAEEBA}"/>
              </a:ext>
            </a:extLst>
          </p:cNvPr>
          <p:cNvSpPr txBox="1"/>
          <p:nvPr/>
        </p:nvSpPr>
        <p:spPr>
          <a:xfrm>
            <a:off x="8348653" y="5223362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Content</a:t>
            </a:r>
            <a:endParaRPr kumimoji="1" lang="en-US" altLang="zh-TW" i="1" dirty="0">
              <a:solidFill>
                <a:schemeClr val="bg1"/>
              </a:solidFill>
              <a:latin typeface="Helvetica Light Oblique" charset="0"/>
              <a:ea typeface="Helvetica Light Oblique" charset="0"/>
              <a:cs typeface="Helvetica Light Oblique" charset="0"/>
            </a:endParaRPr>
          </a:p>
        </p:txBody>
      </p:sp>
      <p:sp>
        <p:nvSpPr>
          <p:cNvPr id="19" name="文字方塊 45">
            <a:extLst>
              <a:ext uri="{FF2B5EF4-FFF2-40B4-BE49-F238E27FC236}">
                <a16:creationId xmlns:a16="http://schemas.microsoft.com/office/drawing/2014/main" id="{451AEEDC-ED3B-3F4A-9809-732F96A5EBE6}"/>
              </a:ext>
            </a:extLst>
          </p:cNvPr>
          <p:cNvSpPr txBox="1"/>
          <p:nvPr/>
        </p:nvSpPr>
        <p:spPr>
          <a:xfrm>
            <a:off x="1369199" y="1686481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i="1" dirty="0">
                <a:solidFill>
                  <a:schemeClr val="bg1"/>
                </a:solidFill>
                <a:latin typeface="Helvetica Light Oblique" charset="0"/>
                <a:ea typeface="Helvetica Light Oblique" charset="0"/>
                <a:cs typeface="Helvetica Light Oblique" charset="0"/>
              </a:rPr>
              <a:t>Content</a:t>
            </a:r>
            <a:endParaRPr kumimoji="1" lang="en-US" altLang="zh-TW" i="1" dirty="0">
              <a:solidFill>
                <a:schemeClr val="bg1"/>
              </a:solidFill>
              <a:latin typeface="Helvetica Light Oblique" charset="0"/>
              <a:ea typeface="Helvetica Light Oblique" charset="0"/>
              <a:cs typeface="Helvetica Light Obliq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723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309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CD1F-8703-E84F-AEEA-6564FCBF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FFFF"/>
                </a:solidFill>
              </a:rPr>
              <a:t>Profile of investor</a:t>
            </a:r>
            <a:br>
              <a:rPr lang="en-US" altLang="zh-HK" dirty="0">
                <a:solidFill>
                  <a:srgbClr val="FFFFFF"/>
                </a:solidFill>
              </a:rPr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14F31-7F1A-B343-9626-EC4C78807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072" y="1166070"/>
            <a:ext cx="5956183" cy="495106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Will contribute fixed amount per month to his/her MPF account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 the </a:t>
            </a:r>
            <a:r>
              <a:rPr lang="en-US" dirty="0" err="1"/>
              <a:t>backtesting</a:t>
            </a:r>
            <a:r>
              <a:rPr lang="en-US" dirty="0"/>
              <a:t> example, assuming HKD2000/month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Willing to rebalance his/her portfolio each month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Aggressively get capital growth with a relatively safe asset allocation</a:t>
            </a:r>
          </a:p>
          <a:p>
            <a:endParaRPr lang="en-GB" dirty="0"/>
          </a:p>
        </p:txBody>
      </p:sp>
      <p:sp>
        <p:nvSpPr>
          <p:cNvPr id="5" name="Google Shape;243;p41">
            <a:extLst>
              <a:ext uri="{FF2B5EF4-FFF2-40B4-BE49-F238E27FC236}">
                <a16:creationId xmlns:a16="http://schemas.microsoft.com/office/drawing/2014/main" id="{83984355-BE0E-4AFA-9B86-ABF616C4055F}"/>
              </a:ext>
            </a:extLst>
          </p:cNvPr>
          <p:cNvSpPr/>
          <p:nvPr/>
        </p:nvSpPr>
        <p:spPr>
          <a:xfrm>
            <a:off x="346745" y="1343039"/>
            <a:ext cx="1553094" cy="13923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44;p41">
            <a:extLst>
              <a:ext uri="{FF2B5EF4-FFF2-40B4-BE49-F238E27FC236}">
                <a16:creationId xmlns:a16="http://schemas.microsoft.com/office/drawing/2014/main" id="{EC6D937F-8D44-424C-A55E-11E8B455B9A7}"/>
              </a:ext>
            </a:extLst>
          </p:cNvPr>
          <p:cNvSpPr/>
          <p:nvPr/>
        </p:nvSpPr>
        <p:spPr>
          <a:xfrm>
            <a:off x="4232915" y="4712914"/>
            <a:ext cx="1553094" cy="13923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Google Shape;249;p41">
            <a:extLst>
              <a:ext uri="{FF2B5EF4-FFF2-40B4-BE49-F238E27FC236}">
                <a16:creationId xmlns:a16="http://schemas.microsoft.com/office/drawing/2014/main" id="{D75236EF-7FE4-43EF-82EF-F1FE5A197C3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6523" y="1639736"/>
            <a:ext cx="4799708" cy="40981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2741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0C9F6-D7AE-2F48-9F26-B7109F574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GB" dirty="0"/>
            </a:br>
            <a:br>
              <a:rPr lang="en-GB" dirty="0"/>
            </a:br>
            <a:r>
              <a:rPr lang="en-GB" dirty="0"/>
              <a:t>Choices of funds</a:t>
            </a:r>
            <a:br>
              <a:rPr lang="en-GB" dirty="0"/>
            </a:br>
            <a:r>
              <a:rPr lang="en-GB" dirty="0"/>
              <a:t>(Using </a:t>
            </a:r>
            <a:r>
              <a:rPr lang="en-US" dirty="0"/>
              <a:t>AIA MPF funds as sample)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9AD8A-7482-D54D-9932-4E61511F6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000" dirty="0"/>
              <a:t>Total 24 funds</a:t>
            </a:r>
          </a:p>
          <a:p>
            <a:endParaRPr lang="en-GB" sz="3000" dirty="0"/>
          </a:p>
          <a:p>
            <a:endParaRPr lang="en-GB" sz="3000" dirty="0"/>
          </a:p>
        </p:txBody>
      </p:sp>
      <p:sp>
        <p:nvSpPr>
          <p:cNvPr id="4" name="Google Shape;236;p40">
            <a:extLst>
              <a:ext uri="{FF2B5EF4-FFF2-40B4-BE49-F238E27FC236}">
                <a16:creationId xmlns:a16="http://schemas.microsoft.com/office/drawing/2014/main" id="{677E5F7B-2E59-41CA-8E5D-39D78F11620D}"/>
              </a:ext>
            </a:extLst>
          </p:cNvPr>
          <p:cNvSpPr txBox="1"/>
          <p:nvPr/>
        </p:nvSpPr>
        <p:spPr>
          <a:xfrm>
            <a:off x="4093053" y="1795598"/>
            <a:ext cx="3461487" cy="3204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400" dirty="0">
                <a:solidFill>
                  <a:schemeClr val="bg1"/>
                </a:solidFill>
                <a:latin typeface="Oriya Sangam MN"/>
              </a:rPr>
              <a:t> </a:t>
            </a:r>
            <a:r>
              <a:rPr lang="zh-TW" sz="2400" dirty="0">
                <a:solidFill>
                  <a:schemeClr val="bg1"/>
                </a:solidFill>
                <a:latin typeface="Oriya Sangam MN"/>
              </a:rPr>
              <a:t>65歲後基金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大中華股票基金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中港動態資產配置基金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中港基金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日本股票基金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北美股票基金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全球基金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均衡組合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  <a:latin typeface="Oriya Sangam MN"/>
              <a:ea typeface="Lato Light"/>
              <a:cs typeface="Lato Light"/>
              <a:sym typeface="Lato Light"/>
            </a:endParaRPr>
          </a:p>
        </p:txBody>
      </p:sp>
      <p:sp>
        <p:nvSpPr>
          <p:cNvPr id="5" name="Google Shape;237;p40">
            <a:extLst>
              <a:ext uri="{FF2B5EF4-FFF2-40B4-BE49-F238E27FC236}">
                <a16:creationId xmlns:a16="http://schemas.microsoft.com/office/drawing/2014/main" id="{8F6B283B-2473-4278-8A05-D9D111D7A754}"/>
              </a:ext>
            </a:extLst>
          </p:cNvPr>
          <p:cNvSpPr txBox="1"/>
          <p:nvPr/>
        </p:nvSpPr>
        <p:spPr>
          <a:xfrm>
            <a:off x="7164706" y="1678266"/>
            <a:ext cx="2494500" cy="28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亞洲股票基金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亞洲債券基金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亞歐基金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美洲基金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香港股票基金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核心累積基金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基金經理精選退休基金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  <a:latin typeface="Oriya Sangam MN"/>
              </a:rPr>
              <a:t> 強積金保守基金</a:t>
            </a:r>
            <a:endParaRPr sz="2400" dirty="0">
              <a:solidFill>
                <a:schemeClr val="bg1"/>
              </a:solidFill>
              <a:latin typeface="Oriya Sangam M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  <a:latin typeface="Oriya Sangam MN"/>
              <a:ea typeface="Lato Light"/>
              <a:cs typeface="Lato Light"/>
              <a:sym typeface="Lato Light"/>
            </a:endParaRPr>
          </a:p>
        </p:txBody>
      </p:sp>
      <p:sp>
        <p:nvSpPr>
          <p:cNvPr id="6" name="Google Shape;238;p40">
            <a:extLst>
              <a:ext uri="{FF2B5EF4-FFF2-40B4-BE49-F238E27FC236}">
                <a16:creationId xmlns:a16="http://schemas.microsoft.com/office/drawing/2014/main" id="{999AB436-984F-44C9-AA40-9F953642E010}"/>
              </a:ext>
            </a:extLst>
          </p:cNvPr>
          <p:cNvSpPr txBox="1"/>
          <p:nvPr/>
        </p:nvSpPr>
        <p:spPr>
          <a:xfrm>
            <a:off x="9399279" y="1678266"/>
            <a:ext cx="2802900" cy="30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</a:rPr>
              <a:t> 富達增長基金</a:t>
            </a:r>
            <a:endParaRPr sz="2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</a:rPr>
              <a:t> 富達穩定資本基金</a:t>
            </a:r>
            <a:endParaRPr sz="2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</a:rPr>
              <a:t> 富達穩定增長基金</a:t>
            </a:r>
            <a:endParaRPr sz="2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</a:rPr>
              <a:t> 綠色退休基金</a:t>
            </a:r>
            <a:endParaRPr sz="2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</a:rPr>
              <a:t> 增長組合</a:t>
            </a:r>
            <a:endParaRPr sz="2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</a:rPr>
              <a:t> 歐洲股票基金</a:t>
            </a:r>
            <a:endParaRPr sz="2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</a:rPr>
              <a:t> 環球債券基金</a:t>
            </a:r>
            <a:endParaRPr sz="2400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bg1"/>
                </a:solidFill>
              </a:rPr>
              <a:t> 穩定資本組合</a:t>
            </a:r>
            <a:endParaRPr sz="2400" dirty="0">
              <a:solidFill>
                <a:schemeClr val="bg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943314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1412840-7A32-40C0-9A32-F36DF9566E7D}"/>
              </a:ext>
            </a:extLst>
          </p:cNvPr>
          <p:cNvSpPr txBox="1">
            <a:spLocks/>
          </p:cNvSpPr>
          <p:nvPr/>
        </p:nvSpPr>
        <p:spPr>
          <a:xfrm>
            <a:off x="-1841994" y="153549"/>
            <a:ext cx="10515600" cy="73648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1" kern="12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-US" altLang="zh-TW" dirty="0">
                <a:latin typeface="Oriya Sangam MN"/>
                <a:ea typeface="Lato"/>
                <a:cs typeface="Lato"/>
                <a:sym typeface="Lato"/>
              </a:rPr>
              <a:t>Backtesting result during </a:t>
            </a:r>
            <a:br>
              <a:rPr lang="en-US" altLang="zh-HK" dirty="0">
                <a:latin typeface="Oriya Sangam MN"/>
                <a:ea typeface="Lato"/>
                <a:cs typeface="Lato"/>
                <a:sym typeface="Lato"/>
              </a:rPr>
            </a:br>
            <a:r>
              <a:rPr lang="en-US" altLang="zh-TW" dirty="0">
                <a:latin typeface="Oriya Sangam MN"/>
                <a:ea typeface="Lato"/>
                <a:cs typeface="Lato"/>
                <a:sym typeface="Lato"/>
              </a:rPr>
              <a:t>31/10/2018 - 30/9/2020</a:t>
            </a:r>
            <a:br>
              <a:rPr lang="en-US" altLang="zh-HK" dirty="0">
                <a:latin typeface="Oriya Sangam MN"/>
                <a:ea typeface="Lato"/>
                <a:cs typeface="Lato"/>
                <a:sym typeface="Lato"/>
              </a:rPr>
            </a:br>
            <a:endParaRPr lang="en-GB" dirty="0">
              <a:latin typeface="Oriya Sangam MN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64BCF79-81C9-486C-8A73-206D188C7A8F}"/>
              </a:ext>
            </a:extLst>
          </p:cNvPr>
          <p:cNvSpPr txBox="1">
            <a:spLocks/>
          </p:cNvSpPr>
          <p:nvPr/>
        </p:nvSpPr>
        <p:spPr>
          <a:xfrm>
            <a:off x="330754" y="1711354"/>
            <a:ext cx="3813735" cy="45048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TW" sz="4000" b="1" dirty="0">
              <a:solidFill>
                <a:schemeClr val="bg1"/>
              </a:solidFill>
              <a:latin typeface="Helvetica Neue" panose="02000503000000020004"/>
            </a:endParaRPr>
          </a:p>
          <a:p>
            <a:pPr marL="0" indent="0" algn="ctr">
              <a:buNone/>
            </a:pPr>
            <a:r>
              <a:rPr lang="en-US" altLang="zh-TW" sz="4000" b="1" dirty="0">
                <a:solidFill>
                  <a:schemeClr val="bg1"/>
                </a:solidFill>
                <a:latin typeface="Helvetica Neue" panose="02000503000000020004"/>
              </a:rPr>
              <a:t>Our portfolio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chemeClr val="bg1"/>
                </a:solidFill>
                <a:latin typeface="Helvetica Neue" panose="02000503000000020004"/>
              </a:rPr>
              <a:t>VS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chemeClr val="bg1"/>
                </a:solidFill>
                <a:latin typeface="Helvetica Neue" panose="02000503000000020004"/>
              </a:rPr>
              <a:t>Other assets allocation</a:t>
            </a:r>
            <a:endParaRPr lang="en-GB" sz="4000" b="1" dirty="0">
              <a:solidFill>
                <a:schemeClr val="bg1"/>
              </a:solidFill>
              <a:latin typeface="Helvetica Neue" panose="02000503000000020004"/>
            </a:endParaRPr>
          </a:p>
        </p:txBody>
      </p:sp>
      <p:sp>
        <p:nvSpPr>
          <p:cNvPr id="5" name="Google Shape;201;p38">
            <a:extLst>
              <a:ext uri="{FF2B5EF4-FFF2-40B4-BE49-F238E27FC236}">
                <a16:creationId xmlns:a16="http://schemas.microsoft.com/office/drawing/2014/main" id="{C4DEE4A3-50A9-4C3B-8F2A-520DEC992BEF}"/>
              </a:ext>
            </a:extLst>
          </p:cNvPr>
          <p:cNvSpPr/>
          <p:nvPr/>
        </p:nvSpPr>
        <p:spPr>
          <a:xfrm>
            <a:off x="9040988" y="1518806"/>
            <a:ext cx="203682" cy="20368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02;p38">
            <a:extLst>
              <a:ext uri="{FF2B5EF4-FFF2-40B4-BE49-F238E27FC236}">
                <a16:creationId xmlns:a16="http://schemas.microsoft.com/office/drawing/2014/main" id="{1723D5B0-FCBF-4087-8E0D-F54816652880}"/>
              </a:ext>
            </a:extLst>
          </p:cNvPr>
          <p:cNvSpPr txBox="1"/>
          <p:nvPr/>
        </p:nvSpPr>
        <p:spPr>
          <a:xfrm>
            <a:off x="6524866" y="1443094"/>
            <a:ext cx="2667272" cy="298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400" dirty="0">
                <a:solidFill>
                  <a:schemeClr val="bg1"/>
                </a:solidFill>
                <a:latin typeface="Helvetica Neue" panose="02000503000000020004"/>
                <a:ea typeface="Lato Light"/>
                <a:cs typeface="Lato Light"/>
                <a:sym typeface="Lato Light"/>
              </a:rPr>
              <a:t>Investing in HSI</a:t>
            </a:r>
          </a:p>
        </p:txBody>
      </p:sp>
      <p:sp>
        <p:nvSpPr>
          <p:cNvPr id="7" name="Google Shape;201;p38">
            <a:extLst>
              <a:ext uri="{FF2B5EF4-FFF2-40B4-BE49-F238E27FC236}">
                <a16:creationId xmlns:a16="http://schemas.microsoft.com/office/drawing/2014/main" id="{B5C3C72B-2DB7-4E14-84A4-089C42D5D066}"/>
              </a:ext>
            </a:extLst>
          </p:cNvPr>
          <p:cNvSpPr/>
          <p:nvPr/>
        </p:nvSpPr>
        <p:spPr>
          <a:xfrm>
            <a:off x="6307572" y="1486648"/>
            <a:ext cx="203682" cy="203682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01;p38">
            <a:extLst>
              <a:ext uri="{FF2B5EF4-FFF2-40B4-BE49-F238E27FC236}">
                <a16:creationId xmlns:a16="http://schemas.microsoft.com/office/drawing/2014/main" id="{8DA3C129-B054-4BFB-B2A6-81A260096EC6}"/>
              </a:ext>
            </a:extLst>
          </p:cNvPr>
          <p:cNvSpPr/>
          <p:nvPr/>
        </p:nvSpPr>
        <p:spPr>
          <a:xfrm>
            <a:off x="4102663" y="1471268"/>
            <a:ext cx="203682" cy="20368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02;p38">
            <a:extLst>
              <a:ext uri="{FF2B5EF4-FFF2-40B4-BE49-F238E27FC236}">
                <a16:creationId xmlns:a16="http://schemas.microsoft.com/office/drawing/2014/main" id="{7921BBF7-0844-4C7B-B26E-C6EA6B6A3372}"/>
              </a:ext>
            </a:extLst>
          </p:cNvPr>
          <p:cNvSpPr txBox="1"/>
          <p:nvPr/>
        </p:nvSpPr>
        <p:spPr>
          <a:xfrm>
            <a:off x="4328346" y="1427715"/>
            <a:ext cx="2257012" cy="27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400" dirty="0">
                <a:solidFill>
                  <a:schemeClr val="bg1"/>
                </a:solidFill>
                <a:latin typeface="Helvetica Neue" panose="02000503000000020004"/>
                <a:ea typeface="Lato Light"/>
                <a:cs typeface="Lato Light"/>
                <a:sym typeface="Lato Light"/>
              </a:rPr>
              <a:t>Our portfolio</a:t>
            </a:r>
          </a:p>
        </p:txBody>
      </p:sp>
      <p:sp>
        <p:nvSpPr>
          <p:cNvPr id="10" name="Google Shape;202;p38">
            <a:extLst>
              <a:ext uri="{FF2B5EF4-FFF2-40B4-BE49-F238E27FC236}">
                <a16:creationId xmlns:a16="http://schemas.microsoft.com/office/drawing/2014/main" id="{A0495E41-DDBE-41D7-934D-4688D3732182}"/>
              </a:ext>
            </a:extLst>
          </p:cNvPr>
          <p:cNvSpPr txBox="1"/>
          <p:nvPr/>
        </p:nvSpPr>
        <p:spPr>
          <a:xfrm>
            <a:off x="9278651" y="1448875"/>
            <a:ext cx="2667272" cy="298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bg1"/>
                </a:solidFill>
                <a:latin typeface="Helvetica Neue" panose="02000503000000020004"/>
                <a:ea typeface="Lato Light"/>
                <a:cs typeface="Lato Light"/>
                <a:sym typeface="Lato Light"/>
              </a:rPr>
              <a:t>Without Investing</a:t>
            </a:r>
            <a:endParaRPr sz="2400" dirty="0">
              <a:solidFill>
                <a:schemeClr val="bg1"/>
              </a:solidFill>
              <a:latin typeface="Helvetica Neue" panose="02000503000000020004"/>
              <a:ea typeface="Lato Light"/>
              <a:cs typeface="Lato Light"/>
              <a:sym typeface="Lato Light"/>
            </a:endParaRPr>
          </a:p>
        </p:txBody>
      </p:sp>
      <p:pic>
        <p:nvPicPr>
          <p:cNvPr id="11" name="Google Shape;204;p38">
            <a:extLst>
              <a:ext uri="{FF2B5EF4-FFF2-40B4-BE49-F238E27FC236}">
                <a16:creationId xmlns:a16="http://schemas.microsoft.com/office/drawing/2014/main" id="{A88BF7BC-ED6D-4D98-8FEA-03180D0408D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44489" y="1945023"/>
            <a:ext cx="7691732" cy="43398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7370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04FB-92BC-D642-883C-E1FCFBF79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System Explanation</a:t>
            </a:r>
          </a:p>
        </p:txBody>
      </p:sp>
    </p:spTree>
    <p:extLst>
      <p:ext uri="{BB962C8B-B14F-4D97-AF65-F5344CB8AC3E}">
        <p14:creationId xmlns:p14="http://schemas.microsoft.com/office/powerpoint/2010/main" val="1940751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REIX 2">
      <a:dk1>
        <a:srgbClr val="424242"/>
      </a:dk1>
      <a:lt1>
        <a:srgbClr val="FFFFFF"/>
      </a:lt1>
      <a:dk2>
        <a:srgbClr val="526863"/>
      </a:dk2>
      <a:lt2>
        <a:srgbClr val="E7E6E6"/>
      </a:lt2>
      <a:accent1>
        <a:srgbClr val="F2CF5F"/>
      </a:accent1>
      <a:accent2>
        <a:srgbClr val="F2A063"/>
      </a:accent2>
      <a:accent3>
        <a:srgbClr val="EF7187"/>
      </a:accent3>
      <a:accent4>
        <a:srgbClr val="7FE5C4"/>
      </a:accent4>
      <a:accent5>
        <a:srgbClr val="85C2F3"/>
      </a:accent5>
      <a:accent6>
        <a:srgbClr val="718CDB"/>
      </a:accent6>
      <a:hlink>
        <a:srgbClr val="D80547"/>
      </a:hlink>
      <a:folHlink>
        <a:srgbClr val="4E2F13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18519</TotalTime>
  <Words>1134</Words>
  <Application>Microsoft Office PowerPoint</Application>
  <PresentationFormat>寬螢幕</PresentationFormat>
  <Paragraphs>283</Paragraphs>
  <Slides>51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51</vt:i4>
      </vt:variant>
    </vt:vector>
  </HeadingPairs>
  <TitlesOfParts>
    <vt:vector size="61" baseType="lpstr">
      <vt:lpstr>Helvetica Light Oblique</vt:lpstr>
      <vt:lpstr>Helvetica Neue</vt:lpstr>
      <vt:lpstr>Oriya Sangam MN</vt:lpstr>
      <vt:lpstr>Arial</vt:lpstr>
      <vt:lpstr>Calibri</vt:lpstr>
      <vt:lpstr>Helvetica</vt:lpstr>
      <vt:lpstr>Lato</vt:lpstr>
      <vt:lpstr>Lato Light</vt:lpstr>
      <vt:lpstr>Symbol</vt:lpstr>
      <vt:lpstr>Office Theme</vt:lpstr>
      <vt:lpstr>Quantitative model on  MPF Assets allocation  </vt:lpstr>
      <vt:lpstr>Are you confident in your MPF asset allocation?</vt:lpstr>
      <vt:lpstr>What if a good asset allocation can save your MPF account from loss or it even gains more than HSI?</vt:lpstr>
      <vt:lpstr>oo</vt:lpstr>
      <vt:lpstr>Background Information of backtesting</vt:lpstr>
      <vt:lpstr>Profile of investor </vt:lpstr>
      <vt:lpstr>  Choices of funds (Using AIA MPF funds as sample)</vt:lpstr>
      <vt:lpstr>PowerPoint 簡報</vt:lpstr>
      <vt:lpstr>System Explanation</vt:lpstr>
      <vt:lpstr>Funds allocation System </vt:lpstr>
      <vt:lpstr>Funds allocation System </vt:lpstr>
      <vt:lpstr>Labelling Illustration</vt:lpstr>
      <vt:lpstr>Labelling Illustration</vt:lpstr>
      <vt:lpstr>Funds allocation System </vt:lpstr>
      <vt:lpstr>Funds allocation System </vt:lpstr>
      <vt:lpstr>Model Exploration</vt:lpstr>
      <vt:lpstr>Introduction of the LightGBM model</vt:lpstr>
      <vt:lpstr>Techniques for optimising the model</vt:lpstr>
      <vt:lpstr>Techniques for optimising the model</vt:lpstr>
      <vt:lpstr>Performance of the model</vt:lpstr>
      <vt:lpstr>Features Importance</vt:lpstr>
      <vt:lpstr>Portfolio Performance</vt:lpstr>
      <vt:lpstr>Portfolio Statistics</vt:lpstr>
      <vt:lpstr>Why do we need a portfolio?</vt:lpstr>
      <vt:lpstr>Reasons for constructing a portfolio</vt:lpstr>
      <vt:lpstr>Components of fund over time</vt:lpstr>
      <vt:lpstr>HSI in the same period</vt:lpstr>
      <vt:lpstr>Appendix: Details of funds with high importance in model</vt:lpstr>
      <vt:lpstr>What can be next?</vt:lpstr>
      <vt:lpstr>Combined funds graph </vt:lpstr>
      <vt:lpstr>大中華股票基金 </vt:lpstr>
      <vt:lpstr>大中華股票基金 </vt:lpstr>
      <vt:lpstr>香港股票基金 </vt:lpstr>
      <vt:lpstr>香港股票基金 </vt:lpstr>
      <vt:lpstr>基金經理精選退休基金</vt:lpstr>
      <vt:lpstr>基金經理精選退休基金</vt:lpstr>
      <vt:lpstr>綠色退休基金</vt:lpstr>
      <vt:lpstr>綠色退休基金</vt:lpstr>
      <vt:lpstr>PowerPoint 簡報</vt:lpstr>
      <vt:lpstr>PowerPoint 簡報</vt:lpstr>
      <vt:lpstr>PowerPoint 簡報</vt:lpstr>
      <vt:lpstr>oo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Erica ko</cp:lastModifiedBy>
  <cp:revision>117</cp:revision>
  <dcterms:created xsi:type="dcterms:W3CDTF">2020-11-07T09:59:48Z</dcterms:created>
  <dcterms:modified xsi:type="dcterms:W3CDTF">2020-12-10T09:03:22Z</dcterms:modified>
</cp:coreProperties>
</file>

<file path=docProps/thumbnail.jpeg>
</file>